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5" r:id="rId1"/>
  </p:sldMasterIdLst>
  <p:notesMasterIdLst>
    <p:notesMasterId r:id="rId47"/>
  </p:notesMasterIdLst>
  <p:sldIdLst>
    <p:sldId id="256" r:id="rId2"/>
    <p:sldId id="324" r:id="rId3"/>
    <p:sldId id="325" r:id="rId4"/>
    <p:sldId id="262" r:id="rId5"/>
    <p:sldId id="288" r:id="rId6"/>
    <p:sldId id="287" r:id="rId7"/>
    <p:sldId id="350" r:id="rId8"/>
    <p:sldId id="351" r:id="rId9"/>
    <p:sldId id="336" r:id="rId10"/>
    <p:sldId id="337" r:id="rId11"/>
    <p:sldId id="338" r:id="rId12"/>
    <p:sldId id="257" r:id="rId13"/>
    <p:sldId id="342" r:id="rId14"/>
    <p:sldId id="261" r:id="rId15"/>
    <p:sldId id="327" r:id="rId16"/>
    <p:sldId id="328" r:id="rId17"/>
    <p:sldId id="329" r:id="rId18"/>
    <p:sldId id="368" r:id="rId19"/>
    <p:sldId id="323" r:id="rId20"/>
    <p:sldId id="330" r:id="rId21"/>
    <p:sldId id="331" r:id="rId22"/>
    <p:sldId id="369" r:id="rId23"/>
    <p:sldId id="333" r:id="rId24"/>
    <p:sldId id="343" r:id="rId25"/>
    <p:sldId id="354" r:id="rId26"/>
    <p:sldId id="355" r:id="rId27"/>
    <p:sldId id="363" r:id="rId28"/>
    <p:sldId id="370" r:id="rId29"/>
    <p:sldId id="353" r:id="rId30"/>
    <p:sldId id="361" r:id="rId31"/>
    <p:sldId id="296" r:id="rId32"/>
    <p:sldId id="295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64" r:id="rId41"/>
    <p:sldId id="365" r:id="rId42"/>
    <p:sldId id="366" r:id="rId43"/>
    <p:sldId id="367" r:id="rId44"/>
    <p:sldId id="345" r:id="rId45"/>
    <p:sldId id="346" r:id="rId46"/>
  </p:sldIdLst>
  <p:sldSz cx="9144000" cy="6858000" type="screen4x3"/>
  <p:notesSz cx="6858000" cy="9144000"/>
  <p:embeddedFontLst>
    <p:embeddedFont>
      <p:font typeface="IBM Plex Sans" panose="020B0503050203000203" pitchFamily="34" charset="0"/>
      <p:regular r:id="rId48"/>
      <p:bold r:id="rId49"/>
      <p:italic r:id="rId50"/>
      <p:boldItalic r:id="rId51"/>
    </p:embeddedFont>
    <p:embeddedFont>
      <p:font typeface="IBM Plex Sans Medium" panose="020B0503050203000203" pitchFamily="34" charset="0"/>
      <p:regular r:id="rId52"/>
      <p:italic r:id="rId53"/>
    </p:embeddedFont>
    <p:embeddedFont>
      <p:font typeface="IBM Plex Sans SemiBold" panose="020B0503050203000203" pitchFamily="34" charset="0"/>
      <p:regular r:id="rId54"/>
      <p:bold r:id="rId55"/>
      <p:italic r:id="rId56"/>
      <p:boldItalic r:id="rId57"/>
    </p:embeddedFont>
    <p:embeddedFont>
      <p:font typeface="IBM Plex Serif" panose="02060503050406000203" pitchFamily="18" charset="77"/>
      <p:regular r:id="rId58"/>
      <p:bold r:id="rId59"/>
      <p:italic r:id="rId60"/>
      <p:boldItalic r:id="rId61"/>
    </p:embeddedFont>
    <p:embeddedFont>
      <p:font typeface="Proxima Nova Lt" panose="02000506030000020004" pitchFamily="2" charset="77"/>
      <p:regular r:id="rId62"/>
      <p:bold r:id="rId63"/>
    </p:embeddedFont>
    <p:embeddedFont>
      <p:font typeface="Proxima Nova Rg" panose="02000506030000020004" pitchFamily="2" charset="77"/>
      <p:regular r:id="rId6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ヒラギノ角ゴ Pro W3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905"/>
    <a:srgbClr val="B13900"/>
    <a:srgbClr val="A07149"/>
    <a:srgbClr val="D79C70"/>
    <a:srgbClr val="D5B0AA"/>
    <a:srgbClr val="FFC400"/>
    <a:srgbClr val="B9FE01"/>
    <a:srgbClr val="6C0000"/>
    <a:srgbClr val="D9D9D9"/>
    <a:srgbClr val="A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4" autoAdjust="0"/>
    <p:restoredTop sz="96306" autoAdjust="0"/>
  </p:normalViewPr>
  <p:slideViewPr>
    <p:cSldViewPr>
      <p:cViewPr varScale="1">
        <p:scale>
          <a:sx n="109" d="100"/>
          <a:sy n="109" d="100"/>
        </p:scale>
        <p:origin x="124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Proxima Nova Rg" panose="02000506030000020004" pitchFamily="2" charset="77"/>
              </a:defRPr>
            </a:lvl1pPr>
          </a:lstStyle>
          <a:p>
            <a:fld id="{E82B1C02-1F61-F74E-92BF-32A51F7CFA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0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roxima Nova Rg" panose="02000506030000020004" pitchFamily="2" charset="77"/>
        <a:ea typeface="ヒラギノ角ゴ Pro W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49630C62-70A4-794E-AAE5-E397AABA38B2}" type="slidenum">
              <a:rPr lang="en-US" sz="1200">
                <a:latin typeface="Proxima Nova Rg" panose="02000506030000020004" pitchFamily="2" charset="77"/>
              </a:rPr>
              <a:pPr/>
              <a:t>1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4B171B-F0A0-CA45-A2BE-ED0F7C639779}" type="slidenum">
              <a:rPr lang="pt-BR" smtClean="0"/>
              <a:pPr>
                <a:defRPr/>
              </a:pPr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27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3B7662AF-2F87-3945-A422-5F60E8402004}" type="slidenum">
              <a:rPr lang="en-US" sz="1200">
                <a:latin typeface="Proxima Nova Rg" panose="02000506030000020004" pitchFamily="2" charset="77"/>
              </a:rPr>
              <a:pPr/>
              <a:t>12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fld id="{B661789D-05E0-3D45-954E-6699EA85184D}" type="slidenum">
              <a:rPr lang="en-US" sz="1200">
                <a:latin typeface="Proxima Nova Rg" panose="02000506030000020004" pitchFamily="2" charset="77"/>
              </a:rPr>
              <a:pPr/>
              <a:t>14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fld id="{62FAAF57-3800-5241-99F1-1367A25A712C}" type="slidenum">
              <a:rPr lang="pt-BR" sz="1200">
                <a:latin typeface="Proxima Nova Rg" panose="02000506030000020004" pitchFamily="2" charset="77"/>
              </a:rPr>
              <a:pPr eaLnBrk="1" hangingPunct="1"/>
              <a:t>19</a:t>
            </a:fld>
            <a:endParaRPr lang="pt-BR" sz="1200" dirty="0">
              <a:latin typeface="Proxima Nova Rg" panose="02000506030000020004" pitchFamily="2" charset="77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fld id="{6747FF84-AA0E-5541-A1CD-5B65A3CE5ABE}" type="slidenum">
              <a:rPr lang="en-US" sz="1200">
                <a:latin typeface="IBM Plex Sans" panose="020B0503050203000203" pitchFamily="34" charset="77"/>
              </a:rPr>
              <a:pPr eaLnBrk="1" hangingPunct="1"/>
              <a:t>40</a:t>
            </a:fld>
            <a:endParaRPr lang="en-US" sz="1200" dirty="0">
              <a:latin typeface="IBM Plex Sans" panose="020B0503050203000203" pitchFamily="34" charset="77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fld id="{BAF175E1-346E-7140-B78C-486A28D3D84F}" type="slidenum">
              <a:rPr lang="pt-BR" sz="1200">
                <a:latin typeface="IBM Plex Sans" panose="020B0503050203000203" pitchFamily="34" charset="77"/>
              </a:rPr>
              <a:pPr eaLnBrk="1" hangingPunct="1"/>
              <a:t>41</a:t>
            </a:fld>
            <a:endParaRPr lang="pt-BR" sz="1200" dirty="0">
              <a:latin typeface="IBM Plex Sans" panose="020B0503050203000203" pitchFamily="34" charset="77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fld id="{EB7C1216-0530-B949-82E9-BEA1F19BF11C}" type="slidenum">
              <a:rPr lang="pt-BR" sz="1200">
                <a:latin typeface="IBM Plex Sans" panose="020B0503050203000203" pitchFamily="34" charset="77"/>
              </a:rPr>
              <a:pPr eaLnBrk="1" hangingPunct="1"/>
              <a:t>42</a:t>
            </a:fld>
            <a:endParaRPr lang="pt-BR" sz="1200" dirty="0">
              <a:latin typeface="IBM Plex Sans" panose="020B0503050203000203" pitchFamily="34" charset="77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fld id="{679C1397-EDF5-4C4F-A214-28A3142BE0EE}" type="slidenum">
              <a:rPr lang="pt-BR" sz="1200">
                <a:latin typeface="IBM Plex Sans" panose="020B0503050203000203" pitchFamily="34" charset="77"/>
              </a:rPr>
              <a:pPr eaLnBrk="1" hangingPunct="1"/>
              <a:t>43</a:t>
            </a:fld>
            <a:endParaRPr lang="pt-BR" sz="1200" dirty="0">
              <a:latin typeface="IBM Plex Sans" panose="020B0503050203000203" pitchFamily="34" charset="77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sz="2400" b="0" i="0" dirty="0"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1716088" y="1690688"/>
            <a:ext cx="7427912" cy="2533650"/>
          </a:xfrm>
          <a:prstGeom prst="rect">
            <a:avLst/>
          </a:prstGeom>
          <a:solidFill>
            <a:srgbClr val="08479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sz="2400" b="0" i="0" dirty="0">
              <a:latin typeface="Proxima Nova Rg" panose="02000506030000020004" pitchFamily="2" charset="77"/>
              <a:ea typeface="+mn-ea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0" y="1066800"/>
            <a:ext cx="2867025" cy="3157538"/>
            <a:chOff x="0" y="672"/>
            <a:chExt cx="1806" cy="1989"/>
          </a:xfrm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8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8" cy="40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2400" b="0" i="0" dirty="0">
                <a:latin typeface="Proxima Nova Rg" panose="02000506030000020004" pitchFamily="2" charset="77"/>
                <a:ea typeface="+mn-ea"/>
              </a:endParaRPr>
            </a:p>
          </p:txBody>
        </p:sp>
      </p:grpSp>
      <p:pic>
        <p:nvPicPr>
          <p:cNvPr id="17" name="Picture 20" descr="logoco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2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i="0">
                <a:latin typeface="Proxima Nova Rg" panose="02000506030000020004" pitchFamily="2" charset="77"/>
                <a:ea typeface="+mn-ea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Proxima Nova Rg" panose="02000506030000020004" pitchFamily="2" charset="77"/>
              </a:defRPr>
            </a:lvl1pPr>
          </a:lstStyle>
          <a:p>
            <a:fld id="{7B6C1171-BF0B-5F46-9283-47CFA77D48D9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0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4948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0574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0198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65182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Proxima Nova Rg" panose="02000506030000020004" pitchFamily="2" charset="77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453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0769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86273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1732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9356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733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66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1185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2751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 rot="-5400000">
            <a:off x="-3009900" y="3390900"/>
            <a:ext cx="6477000" cy="457200"/>
          </a:xfrm>
          <a:prstGeom prst="rect">
            <a:avLst/>
          </a:prstGeom>
          <a:gradFill rotWithShape="1">
            <a:gsLst>
              <a:gs pos="0">
                <a:srgbClr val="08479C"/>
              </a:gs>
              <a:gs pos="100000">
                <a:srgbClr val="08479C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defRPr/>
            </a:pPr>
            <a:endParaRPr lang="pt-BR" sz="2400" b="0" i="0" dirty="0"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9" name="Picture 5" descr="inpe_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Freeform 6"/>
          <p:cNvSpPr>
            <a:spLocks noChangeArrowheads="1"/>
          </p:cNvSpPr>
          <p:nvPr/>
        </p:nvSpPr>
        <p:spPr bwMode="auto">
          <a:xfrm>
            <a:off x="685800" y="3810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006699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0" i="0" dirty="0">
              <a:latin typeface="Proxima Nova Rg" panose="02000506030000020004" pitchFamily="2" charset="77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0" i="0">
          <a:solidFill>
            <a:srgbClr val="003366"/>
          </a:solidFill>
          <a:latin typeface="Proxima Nova Rg" panose="02000506030000020004" pitchFamily="2" charset="77"/>
          <a:ea typeface="ヒラギノ角ゴ Pro W3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charset="0"/>
          <a:ea typeface="ヒラギノ角ゴ Pro W3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4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0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16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 b="0" i="0">
          <a:solidFill>
            <a:schemeClr val="tx1"/>
          </a:solidFill>
          <a:latin typeface="Proxima Nova Rg" panose="02000506030000020004" pitchFamily="2" charset="77"/>
          <a:ea typeface="ヒラギノ角ゴ Pro W3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nssdc.gsfc.nasa.gov/planetary/lunar/apollo13info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Proxima Nova Lt" panose="02000506030000020004" pitchFamily="2" charset="77"/>
              </a:rPr>
              <a:t>Como </a:t>
            </a:r>
            <a:r>
              <a:rPr lang="en-US" b="1" dirty="0" err="1">
                <a:latin typeface="Proxima Nova Lt" panose="02000506030000020004" pitchFamily="2" charset="77"/>
              </a:rPr>
              <a:t>preparar</a:t>
            </a:r>
            <a:r>
              <a:rPr lang="en-US" b="1" dirty="0">
                <a:latin typeface="Proxima Nova Lt" panose="02000506030000020004" pitchFamily="2" charset="77"/>
              </a:rPr>
              <a:t> </a:t>
            </a:r>
            <a:r>
              <a:rPr lang="en-US" b="1" dirty="0" err="1">
                <a:latin typeface="Proxima Nova Lt" panose="02000506030000020004" pitchFamily="2" charset="77"/>
              </a:rPr>
              <a:t>teses</a:t>
            </a:r>
            <a:r>
              <a:rPr lang="en-US" b="1" dirty="0">
                <a:latin typeface="Proxima Nova Lt" panose="02000506030000020004" pitchFamily="2" charset="77"/>
              </a:rPr>
              <a:t> e </a:t>
            </a:r>
            <a:r>
              <a:rPr lang="en-US" b="1" dirty="0" err="1">
                <a:latin typeface="Proxima Nova Lt" panose="02000506030000020004" pitchFamily="2" charset="77"/>
              </a:rPr>
              <a:t>artigos</a:t>
            </a:r>
            <a:r>
              <a:rPr lang="en-US" b="1" dirty="0">
                <a:latin typeface="Proxima Nova Lt" panose="02000506030000020004" pitchFamily="2" charset="77"/>
              </a:rPr>
              <a:t> </a:t>
            </a:r>
            <a:r>
              <a:rPr lang="en-US" b="1" dirty="0" err="1">
                <a:latin typeface="Proxima Nova Lt" panose="02000506030000020004" pitchFamily="2" charset="77"/>
              </a:rPr>
              <a:t>científicos</a:t>
            </a:r>
            <a:r>
              <a:rPr lang="en-US" b="1" dirty="0">
                <a:latin typeface="Proxima Nova Lt" panose="02000506030000020004" pitchFamily="2" charset="77"/>
              </a:rPr>
              <a:t>?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ja-JP" altLang="en-US"/>
              <a:t>“</a:t>
            </a:r>
            <a:r>
              <a:rPr lang="en-US" dirty="0" err="1"/>
              <a:t>Metodologia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ja-JP" altLang="en-US"/>
              <a:t>”</a:t>
            </a:r>
            <a:endParaRPr lang="en-US" dirty="0"/>
          </a:p>
          <a:p>
            <a:pPr eaLnBrk="1" hangingPunct="1">
              <a:buFont typeface="Wingdings" charset="0"/>
              <a:buNone/>
            </a:pPr>
            <a:endParaRPr lang="en-US" dirty="0"/>
          </a:p>
          <a:p>
            <a:pPr eaLnBrk="1" hangingPunct="1">
              <a:buFont typeface="Wingdings" charset="0"/>
              <a:buNone/>
            </a:pPr>
            <a:r>
              <a:rPr lang="en-US" dirty="0"/>
              <a:t>Gilberto </a:t>
            </a:r>
            <a:r>
              <a:rPr lang="en-US" dirty="0" err="1"/>
              <a:t>Câmara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Escrever em Inglês não basta...</a:t>
            </a:r>
          </a:p>
        </p:txBody>
      </p:sp>
      <p:sp>
        <p:nvSpPr>
          <p:cNvPr id="7" name="Retângulo 6"/>
          <p:cNvSpPr/>
          <p:nvPr/>
        </p:nvSpPr>
        <p:spPr>
          <a:xfrm>
            <a:off x="683568" y="1196752"/>
            <a:ext cx="502920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ja-JP" altLang="pt-BR" sz="22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“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Sou editor de revista científica. É comum receber artigos escritos por pesquisadores que não souberam planejar suas pesquisas nem executar os experimentos e pecaram na adoção de uma metodologia. O fato de não saberem também escrever em inglês é um detalhe numa cadeia de problemas.</a:t>
            </a:r>
            <a:r>
              <a:rPr lang="ja-JP" altLang="pt-BR" sz="22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”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</a:p>
          <a:p>
            <a:pPr>
              <a:defRPr/>
            </a:pPr>
            <a:endParaRPr lang="pt-BR" sz="2200" dirty="0">
              <a:solidFill>
                <a:srgbClr val="000066"/>
              </a:solidFill>
              <a:latin typeface="Proxima Nova Rg" panose="02000506030000020004" pitchFamily="2" charset="77"/>
              <a:cs typeface="Times New Roman" charset="0"/>
            </a:endParaRPr>
          </a:p>
          <a:p>
            <a:pPr>
              <a:defRPr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Benedito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Barraviera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(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Ass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Bras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Edit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Científicos</a:t>
            </a:r>
            <a:r>
              <a:rPr lang="pt-BR" sz="2200" dirty="0">
                <a:latin typeface="Proxima Nova Rg" panose="02000506030000020004" pitchFamily="2" charset="77"/>
                <a:cs typeface="Times New Roman" charset="0"/>
              </a:rPr>
              <a:t> )</a:t>
            </a:r>
          </a:p>
        </p:txBody>
      </p:sp>
      <p:pic>
        <p:nvPicPr>
          <p:cNvPr id="922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171825" cy="4252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0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IBM Plex Sans Medium" panose="020B0503050203000203" pitchFamily="34" charset="77"/>
              </a:rPr>
              <a:t>Qual o problema dos artigos ruins?</a:t>
            </a:r>
          </a:p>
        </p:txBody>
      </p:sp>
      <p:sp>
        <p:nvSpPr>
          <p:cNvPr id="8" name="Retângulo 7"/>
          <p:cNvSpPr/>
          <p:nvPr/>
        </p:nvSpPr>
        <p:spPr>
          <a:xfrm>
            <a:off x="611560" y="1340768"/>
            <a:ext cx="5112568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pt-BR" sz="22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“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Um exercício que sempre proponho aos meus alunos é </a:t>
            </a:r>
            <a:r>
              <a:rPr lang="pt-BR" sz="2200" dirty="0">
                <a:solidFill>
                  <a:srgbClr val="6C0000"/>
                </a:solidFill>
                <a:latin typeface="Proxima Nova Rg" panose="02000506030000020004" pitchFamily="2" charset="77"/>
                <a:cs typeface="Times New Roman" charset="0"/>
              </a:rPr>
              <a:t>detectar a pergunta do artigo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. Muitos não conseguem fazer isso. O problema, com certa frequência, é que o trabalho científico está apenas repetindo algo que já foi feito.  Falta domínio da linguagem científica</a:t>
            </a:r>
            <a:r>
              <a:rPr lang="ja-JP" altLang="pt-BR" sz="22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”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55576" y="4941168"/>
            <a:ext cx="8278813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pt-BR" sz="22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“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Faltam conhecimento e treinamento nos pesquisadores brasileiros para </a:t>
            </a:r>
            <a:r>
              <a:rPr lang="pt-BR" sz="2200" dirty="0">
                <a:solidFill>
                  <a:srgbClr val="6C0000"/>
                </a:solidFill>
                <a:latin typeface="Proxima Nova Rg" panose="02000506030000020004" pitchFamily="2" charset="77"/>
                <a:cs typeface="Times New Roman" charset="0"/>
              </a:rPr>
              <a:t>compreender o que é um artigo científico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e o tipo de abordagem talhado para publicação em revistas internacionais</a:t>
            </a:r>
            <a:r>
              <a:rPr lang="ja-JP" altLang="pt-BR" sz="22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”</a:t>
            </a:r>
            <a:endParaRPr lang="pt-BR" sz="2200" dirty="0">
              <a:solidFill>
                <a:srgbClr val="000066"/>
              </a:solidFill>
              <a:latin typeface="Proxima Nova Rg" panose="02000506030000020004" pitchFamily="2" charset="77"/>
              <a:cs typeface="Times New Roman" charset="0"/>
            </a:endParaRPr>
          </a:p>
          <a:p>
            <a:pPr>
              <a:defRPr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Márcia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Triunfol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(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ex-editora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assistente da Science)</a:t>
            </a:r>
          </a:p>
        </p:txBody>
      </p:sp>
      <p:pic>
        <p:nvPicPr>
          <p:cNvPr id="10245" name="Picture 5" descr="http://infosthetics.com/archives/docuburs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124744"/>
            <a:ext cx="3097213" cy="381000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10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Fases</a:t>
            </a:r>
            <a:r>
              <a:rPr lang="en-US" dirty="0"/>
              <a:t> da </a:t>
            </a:r>
            <a:r>
              <a:rPr lang="en-US" dirty="0" err="1"/>
              <a:t>Pesquisa</a:t>
            </a:r>
            <a:endParaRPr lang="en-US" dirty="0"/>
          </a:p>
        </p:txBody>
      </p:sp>
      <p:pic>
        <p:nvPicPr>
          <p:cNvPr id="6147" name="Picture 7" descr="http://www.junkscience.com/JSJ_Course/jsjudocourse/think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000500"/>
            <a:ext cx="2835275" cy="2428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43000"/>
            <a:ext cx="2357438" cy="22145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42938" y="3429000"/>
            <a:ext cx="27049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Escolha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 do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Orientador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ea typeface="+mn-ea"/>
            </a:endParaRPr>
          </a:p>
        </p:txBody>
      </p:sp>
      <p:pic>
        <p:nvPicPr>
          <p:cNvPr id="61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857250"/>
            <a:ext cx="266858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220072" y="3429000"/>
            <a:ext cx="253466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Definição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do </a:t>
            </a:r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Problema</a:t>
            </a:r>
            <a:endParaRPr lang="en-US" sz="1800" dirty="0">
              <a:solidFill>
                <a:srgbClr val="000090"/>
              </a:solidFill>
              <a:latin typeface="Proxima Nova Rg" panose="02000506030000020004" pitchFamily="2" charset="77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83568" y="6457890"/>
            <a:ext cx="26068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Realização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da </a:t>
            </a:r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Pesquisa</a:t>
            </a:r>
            <a:endParaRPr lang="en-US" sz="1800" dirty="0">
              <a:solidFill>
                <a:srgbClr val="00009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61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3929063"/>
            <a:ext cx="2428875" cy="2413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436096" y="6457890"/>
            <a:ext cx="230704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Publicação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e </a:t>
            </a:r>
            <a:r>
              <a:rPr lang="en-US" sz="1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defesa</a:t>
            </a:r>
            <a:r>
              <a:rPr lang="en-US" sz="18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princípio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da </a:t>
            </a:r>
            <a:r>
              <a:rPr lang="en-US" dirty="0" err="1"/>
              <a:t>pós-graduação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3672408" cy="3672408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063" y="5397500"/>
            <a:ext cx="8352730" cy="1079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800" kern="0" dirty="0">
                <a:solidFill>
                  <a:srgbClr val="860000"/>
                </a:solidFill>
                <a:latin typeface="Proxima Nova Rg" panose="02000506030000020004" pitchFamily="2" charset="77"/>
                <a:ea typeface="+mn-ea"/>
                <a:cs typeface="+mn-cs"/>
              </a:rPr>
              <a:t>A tese é sua, o orientador apenas te mostra caminhos (e às vezes nem isso...)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168" y="1484784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73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err="1">
                <a:latin typeface="Proxima Nova Lt" panose="02000506030000020004" pitchFamily="2" charset="77"/>
              </a:rPr>
              <a:t>Desenvolvimento</a:t>
            </a:r>
            <a:r>
              <a:rPr lang="en-US" b="1" dirty="0">
                <a:latin typeface="Proxima Nova Lt" panose="02000506030000020004" pitchFamily="2" charset="77"/>
              </a:rPr>
              <a:t> da </a:t>
            </a:r>
            <a:r>
              <a:rPr lang="en-US" b="1" dirty="0" err="1">
                <a:latin typeface="Proxima Nova Lt" panose="02000506030000020004" pitchFamily="2" charset="77"/>
              </a:rPr>
              <a:t>Tese</a:t>
            </a:r>
            <a:r>
              <a:rPr lang="en-US" b="1" dirty="0">
                <a:latin typeface="Proxima Nova Lt" panose="02000506030000020004" pitchFamily="2" charset="77"/>
              </a:rPr>
              <a:t> </a:t>
            </a:r>
          </a:p>
        </p:txBody>
      </p:sp>
      <p:sp>
        <p:nvSpPr>
          <p:cNvPr id="28677" name="Seta para a direita 7"/>
          <p:cNvSpPr>
            <a:spLocks noChangeArrowheads="1"/>
          </p:cNvSpPr>
          <p:nvPr/>
        </p:nvSpPr>
        <p:spPr bwMode="auto">
          <a:xfrm>
            <a:off x="4167187" y="3286513"/>
            <a:ext cx="1857375" cy="500062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BFCE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dirty="0">
              <a:latin typeface="Proxima Nova Rg" panose="02000506030000020004" pitchFamily="2" charset="77"/>
            </a:endParaRPr>
          </a:p>
        </p:txBody>
      </p:sp>
      <p:sp>
        <p:nvSpPr>
          <p:cNvPr id="27654" name="Retângulo 3"/>
          <p:cNvSpPr>
            <a:spLocks noChangeArrowheads="1"/>
          </p:cNvSpPr>
          <p:nvPr/>
        </p:nvSpPr>
        <p:spPr bwMode="auto">
          <a:xfrm>
            <a:off x="4020928" y="1736937"/>
            <a:ext cx="2351271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5E"/>
                </a:solidFill>
                <a:latin typeface="Proxima Nova Rg" panose="02000506030000020004" pitchFamily="2" charset="77"/>
              </a:rPr>
              <a:t>Submeta artigos científicos com resultados o mais cedo possível</a:t>
            </a:r>
          </a:p>
        </p:txBody>
      </p:sp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32" y="4731222"/>
            <a:ext cx="32861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eta dobrada 15"/>
          <p:cNvSpPr/>
          <p:nvPr/>
        </p:nvSpPr>
        <p:spPr bwMode="auto">
          <a:xfrm rot="10800000">
            <a:off x="7236296" y="4426411"/>
            <a:ext cx="785812" cy="1538685"/>
          </a:xfrm>
          <a:prstGeom prst="bentArrow">
            <a:avLst/>
          </a:prstGeom>
          <a:solidFill>
            <a:srgbClr val="BFCEFD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</a:endParaRPr>
          </a:p>
        </p:txBody>
      </p:sp>
      <p:sp>
        <p:nvSpPr>
          <p:cNvPr id="27657" name="Retângulo 3"/>
          <p:cNvSpPr>
            <a:spLocks noChangeArrowheads="1"/>
          </p:cNvSpPr>
          <p:nvPr/>
        </p:nvSpPr>
        <p:spPr bwMode="auto">
          <a:xfrm>
            <a:off x="4427984" y="5421060"/>
            <a:ext cx="242327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Componha a tese a</a:t>
            </a:r>
          </a:p>
          <a:p>
            <a:pPr>
              <a:defRPr/>
            </a:pPr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ea typeface="+mn-ea"/>
              </a:rPr>
              <a:t>partir dos artigos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AE2F8-4812-FD47-9816-E03E23B4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05" y="1412776"/>
            <a:ext cx="3444876" cy="2675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87E6C-F644-CC4D-A4B8-19A75C250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161" y="1137026"/>
            <a:ext cx="2537493" cy="3226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b="1" dirty="0">
                <a:solidFill>
                  <a:srgbClr val="000066"/>
                </a:solidFill>
                <a:latin typeface="Proxima Nova Lt" panose="02000506030000020004" pitchFamily="2" charset="77"/>
              </a:rPr>
              <a:t>Escrever uma tese é como esculpir</a:t>
            </a:r>
          </a:p>
        </p:txBody>
      </p:sp>
      <p:pic>
        <p:nvPicPr>
          <p:cNvPr id="1003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56792"/>
            <a:ext cx="543049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07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Uma escultura é um exercício de cortar  </a:t>
            </a:r>
          </a:p>
        </p:txBody>
      </p:sp>
      <p:pic>
        <p:nvPicPr>
          <p:cNvPr id="101378" name="Picture 2" descr="http://claralieu.files.wordpress.com/2008/07/st_matthew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2030413" cy="45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2" descr="File:Michelangelo's Pieta 5450 cropncleaned ed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200"/>
            <a:ext cx="4076700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eta para a direita 6"/>
          <p:cNvSpPr/>
          <p:nvPr/>
        </p:nvSpPr>
        <p:spPr bwMode="auto">
          <a:xfrm>
            <a:off x="2958306" y="3581400"/>
            <a:ext cx="1752600" cy="381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  <a:cs typeface="+mn-c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958306" y="2460168"/>
            <a:ext cx="175260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  <a:ea typeface="+mn-ea"/>
                <a:cs typeface="Times New Roman" pitchFamily="18" charset="0"/>
              </a:rPr>
              <a:t>Extrair forma da pedra dura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62000" y="5782943"/>
            <a:ext cx="8191500" cy="10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“Writing is not like painting where you add. Writing is more like a sculpture where you remove, you eliminate in order to make the work visible.”  (Elie Wiesel)</a:t>
            </a:r>
            <a:endParaRPr lang="pt-BR" sz="2000" dirty="0">
              <a:solidFill>
                <a:srgbClr val="000066"/>
              </a:solidFill>
              <a:latin typeface="Proxima Nova Rg" panose="02000506030000020004" pitchFamily="2" charset="77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5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Escultura: coesão e clareza</a:t>
            </a:r>
          </a:p>
        </p:txBody>
      </p:sp>
      <p:pic>
        <p:nvPicPr>
          <p:cNvPr id="102402" name="Picture 4" descr="File:HenryMoore RecliningFigure 19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57638"/>
            <a:ext cx="5334000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5" descr="File:Wood Bodhisatt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09600" y="5029200"/>
            <a:ext cx="3124200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A estátua está escondida em um bloco de mármore ou de madeira; o escultor apenas remove o supérfluo</a:t>
            </a:r>
          </a:p>
        </p:txBody>
      </p:sp>
      <p:pic>
        <p:nvPicPr>
          <p:cNvPr id="102405" name="Picture 6" descr="File:Ife sculpture Inv.A96-1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2400"/>
            <a:ext cx="26892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80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96975"/>
            <a:ext cx="6335713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dirty="0">
                <a:latin typeface="Proxima Nova Lt" panose="02000506030000020004" pitchFamily="2" charset="77"/>
              </a:rPr>
              <a:t>O </a:t>
            </a:r>
            <a:r>
              <a:rPr lang="en-GB" b="1" dirty="0" err="1">
                <a:latin typeface="Proxima Nova Lt" panose="02000506030000020004" pitchFamily="2" charset="77"/>
              </a:rPr>
              <a:t>Método</a:t>
            </a:r>
            <a:r>
              <a:rPr lang="en-GB" b="1" dirty="0">
                <a:latin typeface="Proxima Nova Lt" panose="02000506030000020004" pitchFamily="2" charset="77"/>
              </a:rPr>
              <a:t> </a:t>
            </a:r>
            <a:r>
              <a:rPr lang="en-GB" b="1" dirty="0" err="1">
                <a:latin typeface="Proxima Nova Lt" panose="02000506030000020004" pitchFamily="2" charset="77"/>
              </a:rPr>
              <a:t>científico</a:t>
            </a:r>
            <a:r>
              <a:rPr lang="en-GB" b="1" dirty="0">
                <a:latin typeface="Proxima Nova Lt" panose="02000506030000020004" pitchFamily="2" charset="77"/>
              </a:rPr>
              <a:t> </a:t>
            </a:r>
            <a:r>
              <a:rPr lang="en-GB" b="1" dirty="0" err="1">
                <a:latin typeface="Proxima Nova Lt" panose="02000506030000020004" pitchFamily="2" charset="77"/>
              </a:rPr>
              <a:t>na</a:t>
            </a:r>
            <a:r>
              <a:rPr lang="en-GB" b="1" dirty="0">
                <a:latin typeface="Proxima Nova Lt" panose="02000506030000020004" pitchFamily="2" charset="77"/>
              </a:rPr>
              <a:t> </a:t>
            </a:r>
            <a:r>
              <a:rPr lang="en-GB" b="1" dirty="0" err="1">
                <a:latin typeface="Proxima Nova Lt" panose="02000506030000020004" pitchFamily="2" charset="77"/>
              </a:rPr>
              <a:t>prática</a:t>
            </a:r>
            <a:endParaRPr lang="pt-BR" b="1" dirty="0">
              <a:latin typeface="Proxima Nova Lt" panose="02000506030000020004" pitchFamily="2" charset="77"/>
            </a:endParaRP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2762834" y="2804488"/>
            <a:ext cx="10759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de-DE" sz="1600" dirty="0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Problema</a:t>
            </a:r>
            <a:endParaRPr lang="en-US" sz="1600" dirty="0">
              <a:solidFill>
                <a:schemeClr val="bg2"/>
              </a:solidFill>
              <a:latin typeface="Proxima Nova Rg" panose="02000506030000020004" pitchFamily="2" charset="77"/>
              <a:ea typeface="+mn-ea"/>
              <a:cs typeface="+mn-cs"/>
            </a:endParaRPr>
          </a:p>
        </p:txBody>
      </p:sp>
      <p:sp>
        <p:nvSpPr>
          <p:cNvPr id="59396" name="Text Box 7"/>
          <p:cNvSpPr txBox="1">
            <a:spLocks noChangeArrowheads="1"/>
          </p:cNvSpPr>
          <p:nvPr/>
        </p:nvSpPr>
        <p:spPr bwMode="auto">
          <a:xfrm>
            <a:off x="4714875" y="2728913"/>
            <a:ext cx="1223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de-DE" sz="1600" dirty="0" err="1">
                <a:solidFill>
                  <a:schemeClr val="bg2"/>
                </a:solidFill>
                <a:latin typeface="Proxima Nova Rg" panose="02000506030000020004" pitchFamily="2" charset="77"/>
              </a:rPr>
              <a:t>Hipótese</a:t>
            </a:r>
            <a:endParaRPr lang="de-DE" sz="1600" dirty="0">
              <a:solidFill>
                <a:schemeClr val="bg2"/>
              </a:solidFill>
              <a:latin typeface="Proxima Nova Rg" panose="02000506030000020004" pitchFamily="2" charset="77"/>
            </a:endParaRPr>
          </a:p>
          <a:p>
            <a:pPr algn="ctr"/>
            <a:r>
              <a:rPr lang="de-DE" sz="1600" dirty="0">
                <a:solidFill>
                  <a:schemeClr val="bg2"/>
                </a:solidFill>
                <a:latin typeface="Proxima Nova Rg" panose="02000506030000020004" pitchFamily="2" charset="77"/>
              </a:rPr>
              <a:t>(</a:t>
            </a:r>
            <a:r>
              <a:rPr lang="de-DE" sz="1600" dirty="0" err="1">
                <a:solidFill>
                  <a:schemeClr val="bg2"/>
                </a:solidFill>
                <a:latin typeface="Proxima Nova Rg" panose="02000506030000020004" pitchFamily="2" charset="77"/>
              </a:rPr>
              <a:t>Método</a:t>
            </a:r>
            <a:r>
              <a:rPr lang="de-DE" sz="1600" dirty="0">
                <a:solidFill>
                  <a:schemeClr val="bg2"/>
                </a:solidFill>
                <a:latin typeface="Proxima Nova Rg" panose="02000506030000020004" pitchFamily="2" charset="77"/>
              </a:rPr>
              <a:t>)</a:t>
            </a:r>
            <a:endParaRPr lang="en-US" sz="1600" dirty="0">
              <a:solidFill>
                <a:schemeClr val="bg2"/>
              </a:solidFill>
              <a:latin typeface="Proxima Nova Rg" panose="02000506030000020004" pitchFamily="2" charset="77"/>
            </a:endParaRP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4572000" y="4191000"/>
            <a:ext cx="19462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de-DE" sz="1600" dirty="0" err="1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Experimento</a:t>
            </a:r>
            <a:endParaRPr lang="de-DE" sz="1600" dirty="0">
              <a:solidFill>
                <a:schemeClr val="bg2"/>
              </a:solidFill>
              <a:latin typeface="Proxima Nova Rg" panose="02000506030000020004" pitchFamily="2" charset="77"/>
              <a:ea typeface="+mn-ea"/>
              <a:cs typeface="+mn-cs"/>
            </a:endParaRPr>
          </a:p>
          <a:p>
            <a:pPr algn="ctr" eaLnBrk="0" hangingPunct="0">
              <a:defRPr/>
            </a:pPr>
            <a:r>
              <a:rPr lang="de-DE" sz="1600" dirty="0" err="1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com</a:t>
            </a:r>
            <a:endParaRPr lang="de-DE" sz="1600" dirty="0">
              <a:solidFill>
                <a:schemeClr val="bg2"/>
              </a:solidFill>
              <a:latin typeface="Proxima Nova Rg" panose="02000506030000020004" pitchFamily="2" charset="77"/>
              <a:ea typeface="+mn-ea"/>
              <a:cs typeface="+mn-cs"/>
            </a:endParaRPr>
          </a:p>
          <a:p>
            <a:pPr algn="ctr" eaLnBrk="0" hangingPunct="0">
              <a:defRPr/>
            </a:pPr>
            <a:r>
              <a:rPr lang="en-US" sz="1600" dirty="0" err="1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Resultados</a:t>
            </a:r>
            <a:endParaRPr lang="en-US" sz="1600" dirty="0">
              <a:solidFill>
                <a:schemeClr val="bg2"/>
              </a:solidFill>
              <a:latin typeface="Proxima Nova Rg" panose="02000506030000020004" pitchFamily="2" charset="77"/>
              <a:ea typeface="+mn-ea"/>
              <a:cs typeface="+mn-cs"/>
            </a:endParaRPr>
          </a:p>
        </p:txBody>
      </p:sp>
      <p:sp>
        <p:nvSpPr>
          <p:cNvPr id="37895" name="Text Box 9"/>
          <p:cNvSpPr txBox="1">
            <a:spLocks noChangeArrowheads="1"/>
          </p:cNvSpPr>
          <p:nvPr/>
        </p:nvSpPr>
        <p:spPr bwMode="auto">
          <a:xfrm>
            <a:off x="2976348" y="4419600"/>
            <a:ext cx="13244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de-DE" sz="1600" dirty="0" err="1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Discussão</a:t>
            </a:r>
            <a:r>
              <a:rPr lang="de-DE" sz="1600" dirty="0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 e </a:t>
            </a:r>
          </a:p>
          <a:p>
            <a:pPr algn="ctr" eaLnBrk="0" hangingPunct="0">
              <a:defRPr/>
            </a:pPr>
            <a:r>
              <a:rPr lang="de-DE" sz="1600" dirty="0">
                <a:solidFill>
                  <a:schemeClr val="bg2"/>
                </a:solidFill>
                <a:latin typeface="Proxima Nova Rg" panose="02000506030000020004" pitchFamily="2" charset="77"/>
                <a:ea typeface="+mn-ea"/>
                <a:cs typeface="+mn-cs"/>
              </a:rPr>
              <a:t>Conclusões</a:t>
            </a:r>
          </a:p>
        </p:txBody>
      </p:sp>
      <p:sp>
        <p:nvSpPr>
          <p:cNvPr id="59399" name="Line 10"/>
          <p:cNvSpPr>
            <a:spLocks noChangeShapeType="1"/>
          </p:cNvSpPr>
          <p:nvPr/>
        </p:nvSpPr>
        <p:spPr bwMode="auto">
          <a:xfrm>
            <a:off x="3606800" y="2203450"/>
            <a:ext cx="1382713" cy="15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  <p:sp>
        <p:nvSpPr>
          <p:cNvPr id="59400" name="Line 12"/>
          <p:cNvSpPr>
            <a:spLocks noChangeShapeType="1"/>
          </p:cNvSpPr>
          <p:nvPr/>
        </p:nvSpPr>
        <p:spPr bwMode="auto">
          <a:xfrm>
            <a:off x="6323013" y="2836863"/>
            <a:ext cx="1587" cy="1168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  <p:sp>
        <p:nvSpPr>
          <p:cNvPr id="59401" name="Line 15"/>
          <p:cNvSpPr>
            <a:spLocks noChangeShapeType="1"/>
          </p:cNvSpPr>
          <p:nvPr/>
        </p:nvSpPr>
        <p:spPr bwMode="auto">
          <a:xfrm>
            <a:off x="3579813" y="5443538"/>
            <a:ext cx="1382712" cy="15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  <p:sp>
        <p:nvSpPr>
          <p:cNvPr id="59402" name="Line 16"/>
          <p:cNvSpPr>
            <a:spLocks noChangeShapeType="1"/>
          </p:cNvSpPr>
          <p:nvPr/>
        </p:nvSpPr>
        <p:spPr bwMode="auto">
          <a:xfrm flipV="1">
            <a:off x="2427288" y="3717925"/>
            <a:ext cx="3175" cy="1168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086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b="1" dirty="0">
                <a:latin typeface="Proxima Nova Lt" panose="02000506030000020004" pitchFamily="2" charset="77"/>
              </a:rPr>
              <a:t>Escrita em espiral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60984"/>
            <a:ext cx="3962400" cy="399323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 eaLnBrk="1" hangingPunct="1"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cs typeface="+mn-cs"/>
              </a:rPr>
              <a:t>Planejamento</a:t>
            </a:r>
          </a:p>
          <a:p>
            <a:pPr algn="ctr" eaLnBrk="1" hangingPunct="1">
              <a:buFont typeface="Wingdings" charset="0"/>
              <a:buNone/>
              <a:defRPr/>
            </a:pPr>
            <a:endParaRPr lang="pt-BR" sz="2000" dirty="0">
              <a:solidFill>
                <a:srgbClr val="000066"/>
              </a:solidFill>
              <a:cs typeface="+mn-cs"/>
            </a:endParaRPr>
          </a:p>
          <a:p>
            <a:pPr algn="ctr" eaLnBrk="1" hangingPunct="1"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cs typeface="+mn-cs"/>
              </a:rPr>
              <a:t>Geração da primeira versão</a:t>
            </a:r>
          </a:p>
          <a:p>
            <a:pPr algn="ctr" eaLnBrk="1" hangingPunct="1">
              <a:buFont typeface="Wingdings" charset="0"/>
              <a:buNone/>
              <a:defRPr/>
            </a:pPr>
            <a:endParaRPr lang="pt-BR" sz="2000" dirty="0">
              <a:solidFill>
                <a:srgbClr val="000066"/>
              </a:solidFill>
              <a:cs typeface="+mn-cs"/>
            </a:endParaRPr>
          </a:p>
          <a:p>
            <a:pPr algn="ctr" eaLnBrk="1" hangingPunct="1"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cs typeface="+mn-cs"/>
              </a:rPr>
              <a:t>Revisões técnicas (conteúdo)</a:t>
            </a:r>
          </a:p>
          <a:p>
            <a:pPr algn="ctr" eaLnBrk="1" hangingPunct="1">
              <a:buFont typeface="Wingdings" charset="0"/>
              <a:buNone/>
              <a:defRPr/>
            </a:pPr>
            <a:endParaRPr lang="pt-BR" sz="2000" dirty="0">
              <a:solidFill>
                <a:srgbClr val="000066"/>
              </a:solidFill>
              <a:cs typeface="+mn-cs"/>
            </a:endParaRPr>
          </a:p>
          <a:p>
            <a:pPr algn="ctr" eaLnBrk="1" hangingPunct="1"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cs typeface="+mn-cs"/>
              </a:rPr>
              <a:t>Revisões de estilo (clareza e legibilidade)</a:t>
            </a:r>
          </a:p>
          <a:p>
            <a:pPr algn="ctr" eaLnBrk="1" hangingPunct="1">
              <a:buFont typeface="Wingdings" charset="0"/>
              <a:buNone/>
              <a:defRPr/>
            </a:pPr>
            <a:endParaRPr lang="pt-BR" sz="2000" dirty="0">
              <a:solidFill>
                <a:srgbClr val="000066"/>
              </a:solidFill>
              <a:cs typeface="+mn-cs"/>
            </a:endParaRPr>
          </a:p>
          <a:p>
            <a:pPr algn="ctr" eaLnBrk="1" hangingPunct="1"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cs typeface="+mn-cs"/>
              </a:rPr>
              <a:t>Revisões por colegas e orientador</a:t>
            </a:r>
          </a:p>
          <a:p>
            <a:pPr eaLnBrk="1" hangingPunct="1">
              <a:buFont typeface="Wingdings" charset="0"/>
              <a:buNone/>
              <a:defRPr/>
            </a:pPr>
            <a:endParaRPr lang="pt-BR" sz="2000" dirty="0">
              <a:solidFill>
                <a:srgbClr val="000066"/>
              </a:solidFill>
              <a:cs typeface="+mn-cs"/>
            </a:endParaRPr>
          </a:p>
          <a:p>
            <a:pPr eaLnBrk="1" hangingPunct="1">
              <a:buFont typeface="Wingdings" charset="0"/>
              <a:buNone/>
              <a:defRPr/>
            </a:pPr>
            <a:endParaRPr lang="pt-BR" sz="2000" dirty="0">
              <a:solidFill>
                <a:srgbClr val="000066"/>
              </a:solidFill>
              <a:cs typeface="+mn-cs"/>
            </a:endParaRPr>
          </a:p>
        </p:txBody>
      </p:sp>
      <p:pic>
        <p:nvPicPr>
          <p:cNvPr id="95235" name="Picture 5" descr="http://photos.3scape.net/photo/1866/Famous_spiral_staircase_-_Vatican_Muse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06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eta para baixo 4"/>
          <p:cNvSpPr/>
          <p:nvPr/>
        </p:nvSpPr>
        <p:spPr bwMode="auto">
          <a:xfrm>
            <a:off x="2362474" y="2060848"/>
            <a:ext cx="381000" cy="357092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  <a:cs typeface="+mn-cs"/>
            </a:endParaRPr>
          </a:p>
        </p:txBody>
      </p:sp>
      <p:sp>
        <p:nvSpPr>
          <p:cNvPr id="6" name="Seta para baixo 5"/>
          <p:cNvSpPr/>
          <p:nvPr/>
        </p:nvSpPr>
        <p:spPr bwMode="auto">
          <a:xfrm>
            <a:off x="2362474" y="2753665"/>
            <a:ext cx="381000" cy="38730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  <a:cs typeface="+mn-cs"/>
            </a:endParaRPr>
          </a:p>
        </p:txBody>
      </p:sp>
      <p:sp>
        <p:nvSpPr>
          <p:cNvPr id="7" name="Seta para baixo 6"/>
          <p:cNvSpPr/>
          <p:nvPr/>
        </p:nvSpPr>
        <p:spPr bwMode="auto">
          <a:xfrm>
            <a:off x="2362474" y="3523381"/>
            <a:ext cx="381000" cy="38730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  <a:cs typeface="+mn-cs"/>
            </a:endParaRPr>
          </a:p>
        </p:txBody>
      </p:sp>
      <p:sp>
        <p:nvSpPr>
          <p:cNvPr id="8" name="Seta para baixo 7"/>
          <p:cNvSpPr/>
          <p:nvPr/>
        </p:nvSpPr>
        <p:spPr bwMode="auto">
          <a:xfrm>
            <a:off x="2362474" y="4557746"/>
            <a:ext cx="381000" cy="38730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dirty="0">
              <a:latin typeface="Proxima Nova Rg" panose="02000506030000020004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92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tese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4061251" cy="5184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655022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76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b="1" dirty="0">
                <a:latin typeface="Proxima Nova Lt" panose="02000506030000020004" pitchFamily="2" charset="77"/>
              </a:rPr>
              <a:t>1. Introdução</a:t>
            </a:r>
          </a:p>
        </p:txBody>
      </p:sp>
      <p:sp>
        <p:nvSpPr>
          <p:cNvPr id="26626" name="Rectangle 3"/>
          <p:cNvSpPr txBox="1">
            <a:spLocks noChangeArrowheads="1"/>
          </p:cNvSpPr>
          <p:nvPr/>
        </p:nvSpPr>
        <p:spPr bwMode="auto">
          <a:xfrm>
            <a:off x="990600" y="1143000"/>
            <a:ext cx="6019800" cy="2362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0" dirty="0">
                <a:solidFill>
                  <a:srgbClr val="6C0000"/>
                </a:solidFill>
                <a:latin typeface="Proxima Nova Rg" panose="02000506030000020004" pitchFamily="2" charset="77"/>
              </a:rPr>
              <a:t>Qual é o problema científico?</a:t>
            </a:r>
          </a:p>
          <a:p>
            <a:pPr lvl="1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</a:rPr>
              <a:t>Qual é a motivação da tese?</a:t>
            </a:r>
          </a:p>
          <a:p>
            <a:pPr lvl="1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</a:rPr>
              <a:t>De onde vem o problema?</a:t>
            </a:r>
          </a:p>
          <a:p>
            <a:pPr lvl="1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</a:rPr>
              <a:t>Quem tratou disto antes?</a:t>
            </a:r>
          </a:p>
          <a:p>
            <a:pPr lvl="1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</a:rPr>
              <a:t>O que eu vou fazer?</a:t>
            </a:r>
          </a:p>
        </p:txBody>
      </p:sp>
      <p:pic>
        <p:nvPicPr>
          <p:cNvPr id="26627" name="Picture 8" descr="http://tvrigs.org.uk/photos/ammoni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19500"/>
            <a:ext cx="411480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0" descr="http://www.sculpturegallery.com/three/fossil_fi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600"/>
            <a:ext cx="275113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0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ítulo 1"/>
          <p:cNvSpPr>
            <a:spLocks noGrp="1"/>
          </p:cNvSpPr>
          <p:nvPr>
            <p:ph type="title"/>
          </p:nvPr>
        </p:nvSpPr>
        <p:spPr>
          <a:xfrm>
            <a:off x="687329" y="476672"/>
            <a:ext cx="8458200" cy="762000"/>
          </a:xfrm>
        </p:spPr>
        <p:txBody>
          <a:bodyPr/>
          <a:lstStyle/>
          <a:p>
            <a:pPr eaLnBrk="1" hangingPunct="1"/>
            <a:r>
              <a:rPr lang="pt-BR" b="1" dirty="0">
                <a:latin typeface="Proxima Nova Lt" panose="02000506030000020004" pitchFamily="2" charset="77"/>
              </a:rPr>
              <a:t>2. Hipótese + Métodos</a:t>
            </a:r>
          </a:p>
        </p:txBody>
      </p:sp>
      <p:sp>
        <p:nvSpPr>
          <p:cNvPr id="27650" name="Rectangle 3"/>
          <p:cNvSpPr txBox="1">
            <a:spLocks noChangeArrowheads="1"/>
          </p:cNvSpPr>
          <p:nvPr/>
        </p:nvSpPr>
        <p:spPr bwMode="auto">
          <a:xfrm>
            <a:off x="685799" y="4509120"/>
            <a:ext cx="7776865" cy="1368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Como você propõe resolver/abordar o problema científico?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O que há de diferente em relação à literatura?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Qual será sua contribuição para o avanço do conhecimento?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endParaRPr lang="pt-BR" sz="220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C343E-5760-A448-BC70-947EF794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56792"/>
            <a:ext cx="7776865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4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3. Resultados (estudos de caso)</a:t>
            </a:r>
          </a:p>
        </p:txBody>
      </p:sp>
      <p:sp>
        <p:nvSpPr>
          <p:cNvPr id="28674" name="Rectangle 3"/>
          <p:cNvSpPr txBox="1">
            <a:spLocks noChangeArrowheads="1"/>
          </p:cNvSpPr>
          <p:nvPr/>
        </p:nvSpPr>
        <p:spPr bwMode="auto">
          <a:xfrm>
            <a:off x="971600" y="4797152"/>
            <a:ext cx="6556714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Quais foram os principais resultados do estudo?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Qual a validade estatística e incerteza?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A30303"/>
                </a:solidFill>
                <a:latin typeface="Proxima Nova Rg" panose="02000506030000020004" pitchFamily="2" charset="77"/>
              </a:rPr>
              <a:t>O que o leitor precisa saber?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C00000"/>
                </a:solidFill>
                <a:latin typeface="Proxima Nova Rg" panose="02000506030000020004" pitchFamily="2" charset="77"/>
              </a:rPr>
              <a:t>	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endParaRPr lang="pt-BR" sz="220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37D20-9807-EC44-B296-4D02B3D1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21" y="1484784"/>
            <a:ext cx="6556715" cy="28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b="1" dirty="0">
                <a:latin typeface="Proxima Nova Lt" panose="02000506030000020004" pitchFamily="2" charset="77"/>
              </a:rPr>
              <a:t>4. Discussão</a:t>
            </a:r>
          </a:p>
        </p:txBody>
      </p:sp>
      <p:sp>
        <p:nvSpPr>
          <p:cNvPr id="29698" name="Rectangle 3"/>
          <p:cNvSpPr txBox="1">
            <a:spLocks noChangeArrowheads="1"/>
          </p:cNvSpPr>
          <p:nvPr/>
        </p:nvSpPr>
        <p:spPr bwMode="auto">
          <a:xfrm>
            <a:off x="1547664" y="4457700"/>
            <a:ext cx="6336704" cy="2019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O que mostram seus resultados?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Como se comparam com a literatura?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</a:rPr>
              <a:t>Qual o poder de generalidade dos resultados?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200" dirty="0">
                <a:solidFill>
                  <a:srgbClr val="6C0000"/>
                </a:solidFill>
                <a:latin typeface="Proxima Nova Rg" panose="02000506030000020004" pitchFamily="2" charset="77"/>
              </a:rPr>
              <a:t>Qual a contribuição efetiva para o avanço do conhecimento?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D934A-2824-8A43-A380-23E952FB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59"/>
            <a:ext cx="6336704" cy="30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35220" y="5680424"/>
            <a:ext cx="1608780" cy="1169551"/>
          </a:xfrm>
          <a:prstGeom prst="rect">
            <a:avLst/>
          </a:prstGeom>
          <a:solidFill>
            <a:srgbClr val="D6D6EB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fonte</a:t>
            </a:r>
            <a:r>
              <a:rPr lang="en-US" dirty="0">
                <a:solidFill>
                  <a:srgbClr val="000090"/>
                </a:solidFill>
                <a:latin typeface="Proxima Nova Rg" panose="02000506030000020004" pitchFamily="2" charset="77"/>
              </a:rPr>
              <a:t>: </a:t>
            </a:r>
          </a:p>
          <a:p>
            <a:r>
              <a:rPr lang="en-US" dirty="0">
                <a:solidFill>
                  <a:srgbClr val="000090"/>
                </a:solidFill>
                <a:latin typeface="Proxima Nova Rg" panose="02000506030000020004" pitchFamily="2" charset="77"/>
              </a:rPr>
              <a:t>"Scientific Writing: easy when you know how” (Peat et al.)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7872"/>
            <a:ext cx="6668723" cy="6574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60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ヒラギノ角ゴ Pro W3" charset="0"/>
                <a:cs typeface="ヒラギノ角ゴ Pro W3" charset="0"/>
              </a:rPr>
              <a:t>Subjetividade</a:t>
            </a:r>
            <a:endParaRPr lang="en-US" dirty="0"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082" name="Espaço Reservado para Conteúdo 5"/>
          <p:cNvSpPr>
            <a:spLocks noGrp="1"/>
          </p:cNvSpPr>
          <p:nvPr>
            <p:ph idx="1"/>
          </p:nvPr>
        </p:nvSpPr>
        <p:spPr>
          <a:xfrm>
            <a:off x="1285875" y="5000625"/>
            <a:ext cx="6858000" cy="1138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buFont typeface="Wingdings" charset="0"/>
              <a:buNone/>
            </a:pPr>
            <a:r>
              <a:rPr lang="pt-BR" sz="2000" dirty="0">
                <a:solidFill>
                  <a:srgbClr val="000066"/>
                </a:solidFill>
              </a:rPr>
              <a:t>50 pedidos para financiamento da NSF (Química)</a:t>
            </a:r>
          </a:p>
          <a:p>
            <a:pPr>
              <a:buFont typeface="Wingdings" charset="0"/>
              <a:buNone/>
            </a:pPr>
            <a:r>
              <a:rPr lang="pt-BR" sz="2000" dirty="0">
                <a:solidFill>
                  <a:srgbClr val="000066"/>
                </a:solidFill>
              </a:rPr>
              <a:t>Avaliados de forma independente duas vezes</a:t>
            </a:r>
          </a:p>
          <a:p>
            <a:pPr>
              <a:buFont typeface="Wingdings" charset="0"/>
              <a:buNone/>
            </a:pPr>
            <a:r>
              <a:rPr lang="pt-BR" sz="2000" dirty="0">
                <a:solidFill>
                  <a:srgbClr val="000066"/>
                </a:solidFill>
              </a:rPr>
              <a:t>Conclusão: julgamento depende de quem revisa </a:t>
            </a: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71563"/>
            <a:ext cx="3775075" cy="3643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755576" y="6369585"/>
            <a:ext cx="70904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99"/>
                </a:solidFill>
                <a:latin typeface="Proxima Nova Rg" panose="02000506030000020004" pitchFamily="2" charset="77"/>
                <a:cs typeface="Arial" charset="0"/>
              </a:rPr>
              <a:t>S Cole et al, “Chance and consensus in peer review”, Science 1991</a:t>
            </a:r>
          </a:p>
        </p:txBody>
      </p:sp>
      <p:sp>
        <p:nvSpPr>
          <p:cNvPr id="46085" name="CaixaDeTexto 13"/>
          <p:cNvSpPr txBox="1">
            <a:spLocks noChangeArrowheads="1"/>
          </p:cNvSpPr>
          <p:nvPr/>
        </p:nvSpPr>
        <p:spPr bwMode="auto">
          <a:xfrm>
            <a:off x="1857375" y="4500563"/>
            <a:ext cx="1168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200" dirty="0" err="1">
                <a:latin typeface="Proxima Nova Rg" panose="02000506030000020004" pitchFamily="2" charset="77"/>
              </a:rPr>
              <a:t>second</a:t>
            </a:r>
            <a:r>
              <a:rPr lang="pt-BR" sz="1200" dirty="0">
                <a:latin typeface="Proxima Nova Rg" panose="02000506030000020004" pitchFamily="2" charset="77"/>
              </a:rPr>
              <a:t>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19925" y="692150"/>
            <a:ext cx="190949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  <p:pic>
        <p:nvPicPr>
          <p:cNvPr id="4608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981075"/>
            <a:ext cx="3787775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ヒラギノ角ゴ Pro W3" charset="0"/>
                <a:cs typeface="ヒラギノ角ゴ Pro W3" charset="0"/>
              </a:rPr>
              <a:t>Preconceito</a:t>
            </a:r>
            <a:r>
              <a:rPr lang="en-US" dirty="0">
                <a:ea typeface="ヒラギノ角ゴ Pro W3" charset="0"/>
                <a:cs typeface="ヒラギノ角ゴ Pro W3" charset="0"/>
              </a:rPr>
              <a:t>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4869160"/>
            <a:ext cx="8215312" cy="12858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pt-BR" sz="2400" dirty="0">
                <a:solidFill>
                  <a:srgbClr val="000099"/>
                </a:solidFill>
              </a:rPr>
              <a:t>Dificuldade em publicar artigos sem fazer parte dos principais centros de pesquisa: problemas de reconhecimento e preconceitos contra autores do Sul</a:t>
            </a: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49155" name="Picture 5" descr="http://cienciaemdia.folha.blog.uol.com.br/images/AcampBrasilAnt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43000"/>
            <a:ext cx="6215063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O que você faria?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1" y="1364398"/>
            <a:ext cx="8501062" cy="1671122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357563"/>
            <a:ext cx="7943850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5454" y="5805264"/>
            <a:ext cx="8327026" cy="928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dirty="0">
                <a:solidFill>
                  <a:srgbClr val="000066"/>
                </a:solidFill>
                <a:latin typeface="Proxima Nova Rg" panose="02000506030000020004" pitchFamily="2" charset="77"/>
              </a:rPr>
              <a:t>F </a:t>
            </a:r>
            <a:r>
              <a:rPr lang="en-US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Feitosa</a:t>
            </a:r>
            <a:r>
              <a:rPr lang="en-US" dirty="0">
                <a:solidFill>
                  <a:srgbClr val="000066"/>
                </a:solidFill>
                <a:latin typeface="Proxima Nova Rg" panose="02000506030000020004" pitchFamily="2" charset="77"/>
              </a:rPr>
              <a:t>, G </a:t>
            </a:r>
            <a:r>
              <a:rPr lang="en-US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Câmara</a:t>
            </a:r>
            <a:r>
              <a:rPr lang="en-US" dirty="0">
                <a:solidFill>
                  <a:srgbClr val="000066"/>
                </a:solidFill>
                <a:latin typeface="Proxima Nova Rg" panose="02000506030000020004" pitchFamily="2" charset="77"/>
              </a:rPr>
              <a:t>, A Monteiro, T </a:t>
            </a:r>
            <a:r>
              <a:rPr lang="en-US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Koschitzki</a:t>
            </a:r>
            <a:r>
              <a:rPr lang="en-US" dirty="0">
                <a:solidFill>
                  <a:srgbClr val="000066"/>
                </a:solidFill>
                <a:latin typeface="Proxima Nova Rg" panose="02000506030000020004" pitchFamily="2" charset="77"/>
              </a:rPr>
              <a:t>, M Silva, “Global and Local Spatial Indices of Urban Segregation”, International Journal of Geographical Information Science, </a:t>
            </a:r>
            <a:r>
              <a:rPr lang="en-US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vol</a:t>
            </a:r>
            <a:r>
              <a:rPr lang="en-US" dirty="0">
                <a:solidFill>
                  <a:srgbClr val="000066"/>
                </a:solidFill>
                <a:latin typeface="Proxima Nova Rg" panose="02000506030000020004" pitchFamily="2" charset="77"/>
              </a:rPr>
              <a:t> 21(3):299-323, March 2007.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EE10E-0CA6-014A-8E62-34DC1313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82600"/>
            <a:ext cx="6375400" cy="589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15FA0-FF5F-5A42-B422-320F1D47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19" y="-5080"/>
            <a:ext cx="2088232" cy="24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16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ヒラギノ角ゴ Pro W3" charset="0"/>
                <a:cs typeface="ヒラギノ角ゴ Pro W3" charset="0"/>
              </a:rPr>
              <a:t>Problemas com revisão pelos pares</a:t>
            </a:r>
          </a:p>
        </p:txBody>
      </p:sp>
      <p:pic>
        <p:nvPicPr>
          <p:cNvPr id="45058" name="Picture 6" descr="H:\PeerReviewWorkshopTrieste\Apollo13-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285875"/>
            <a:ext cx="285591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857250" y="4500563"/>
            <a:ext cx="7772400" cy="1500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00066"/>
                </a:solidFill>
                <a:latin typeface="IBM Plex Sans" panose="020B0503050203000203" pitchFamily="34" charset="77"/>
                <a:cs typeface="DejaVu Sans" charset="0"/>
              </a:rPr>
              <a:t>“Peer review is slow, expensive, profligate of academic time, highly subjective, prone to bias, easily abused, poor at detecting gross defects, and almost useless in detecting fraud.” R. Smith, BMJ</a:t>
            </a: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3643313" y="1857375"/>
            <a:ext cx="4929187" cy="1000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000066"/>
                </a:solidFill>
                <a:latin typeface="IBM Plex Sans" panose="020B0503050203000203" pitchFamily="34" charset="77"/>
                <a:cs typeface="DejaVu Sans" charset="0"/>
              </a:rPr>
              <a:t>“</a:t>
            </a:r>
            <a:r>
              <a:rPr lang="en-US" sz="2800" dirty="0">
                <a:solidFill>
                  <a:srgbClr val="000066"/>
                </a:solidFill>
                <a:latin typeface="IBM Plex Sans" panose="020B0503050203000203" pitchFamily="34" charset="77"/>
                <a:cs typeface="DejaVu Sans" charset="0"/>
              </a:rPr>
              <a:t>Houston, we have a problem”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terminar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tese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4061251" cy="5184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655022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5" name="CaixaDeTexto 5"/>
          <p:cNvSpPr txBox="1"/>
          <p:nvPr/>
        </p:nvSpPr>
        <p:spPr>
          <a:xfrm>
            <a:off x="5346304" y="2521059"/>
            <a:ext cx="3797696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8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Você precisará entender como a </a:t>
            </a:r>
            <a:r>
              <a:rPr lang="pt-BR" sz="2800" dirty="0" err="1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Ciencia</a:t>
            </a:r>
            <a:r>
              <a:rPr lang="pt-BR" sz="2800" dirty="0">
                <a:solidFill>
                  <a:srgbClr val="00003F"/>
                </a:solidFill>
                <a:latin typeface="Proxima Nova Rg" panose="02000506030000020004" pitchFamily="2" charset="77"/>
                <a:cs typeface="Calibri"/>
              </a:rPr>
              <a:t> funciona na prática! </a:t>
            </a:r>
          </a:p>
        </p:txBody>
      </p:sp>
    </p:spTree>
    <p:extLst>
      <p:ext uri="{BB962C8B-B14F-4D97-AF65-F5344CB8AC3E}">
        <p14:creationId xmlns:p14="http://schemas.microsoft.com/office/powerpoint/2010/main" val="109898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 W3" charset="0"/>
                <a:cs typeface="ヒラギノ角ゴ Pro W3" charset="0"/>
              </a:rPr>
              <a:t>O </a:t>
            </a:r>
            <a:r>
              <a:rPr lang="en-US" dirty="0" err="1">
                <a:ea typeface="ヒラギノ角ゴ Pro W3" charset="0"/>
                <a:cs typeface="ヒラギノ角ゴ Pro W3" charset="0"/>
              </a:rPr>
              <a:t>sonho</a:t>
            </a:r>
            <a:r>
              <a:rPr lang="en-US" dirty="0">
                <a:ea typeface="ヒラギノ角ゴ Pro W3" charset="0"/>
                <a:cs typeface="ヒラギノ角ゴ Pro W3" charset="0"/>
              </a:rPr>
              <a:t> de </a:t>
            </a:r>
            <a:r>
              <a:rPr lang="en-US" dirty="0" err="1">
                <a:ea typeface="ヒラギノ角ゴ Pro W3" charset="0"/>
                <a:cs typeface="ヒラギノ角ゴ Pro W3" charset="0"/>
              </a:rPr>
              <a:t>todo</a:t>
            </a:r>
            <a:r>
              <a:rPr lang="en-US" dirty="0">
                <a:ea typeface="ヒラギノ角ゴ Pro W3" charset="0"/>
                <a:cs typeface="ヒラギノ角ゴ Pro W3" charset="0"/>
              </a:rPr>
              <a:t> </a:t>
            </a:r>
            <a:r>
              <a:rPr lang="en-US" dirty="0" err="1">
                <a:ea typeface="ヒラギノ角ゴ Pro W3" charset="0"/>
                <a:cs typeface="ヒラギノ角ゴ Pro W3" charset="0"/>
              </a:rPr>
              <a:t>autor</a:t>
            </a:r>
            <a:endParaRPr lang="en-US" dirty="0">
              <a:ea typeface="ヒラギノ角ゴ Pro W3" charset="0"/>
              <a:cs typeface="ヒラギノ角ゴ Pro W3" charset="0"/>
            </a:endParaRPr>
          </a:p>
        </p:txBody>
      </p:sp>
      <p:sp>
        <p:nvSpPr>
          <p:cNvPr id="34818" name="Espaço Reservado para Conteúdo 5"/>
          <p:cNvSpPr>
            <a:spLocks noGrp="1"/>
          </p:cNvSpPr>
          <p:nvPr>
            <p:ph idx="1"/>
          </p:nvPr>
        </p:nvSpPr>
        <p:spPr>
          <a:xfrm>
            <a:off x="1258888" y="4365625"/>
            <a:ext cx="6553472" cy="1785104"/>
          </a:xfr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0">
              <a:buFont typeface="Wingdings" charset="0"/>
              <a:buNone/>
              <a:defRPr/>
            </a:pPr>
            <a:r>
              <a:rPr lang="pt-BR" sz="2200" dirty="0">
                <a:solidFill>
                  <a:srgbClr val="000066"/>
                </a:solidFill>
              </a:rPr>
              <a:t>“</a:t>
            </a:r>
            <a:r>
              <a:rPr lang="pt-BR" sz="2200" dirty="0" err="1">
                <a:solidFill>
                  <a:srgbClr val="000066"/>
                </a:solidFill>
              </a:rPr>
              <a:t>Moon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suggested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preferred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reviewers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during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the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submission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which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were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him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or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colleagues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under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bogus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identities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and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accounts</a:t>
            </a:r>
            <a:r>
              <a:rPr lang="pt-BR" sz="2200" dirty="0">
                <a:solidFill>
                  <a:srgbClr val="000066"/>
                </a:solidFill>
              </a:rPr>
              <a:t>. The </a:t>
            </a:r>
            <a:r>
              <a:rPr lang="pt-BR" sz="2200" dirty="0" err="1">
                <a:solidFill>
                  <a:srgbClr val="000066"/>
                </a:solidFill>
              </a:rPr>
              <a:t>reviews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were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almost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always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favourable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but</a:t>
            </a:r>
            <a:r>
              <a:rPr lang="pt-BR" sz="2200" dirty="0">
                <a:solidFill>
                  <a:srgbClr val="000066"/>
                </a:solidFill>
              </a:rPr>
              <a:t> still </a:t>
            </a:r>
            <a:r>
              <a:rPr lang="pt-BR" sz="2200" dirty="0" err="1">
                <a:solidFill>
                  <a:srgbClr val="000066"/>
                </a:solidFill>
              </a:rPr>
              <a:t>provided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suggestions</a:t>
            </a:r>
            <a:r>
              <a:rPr lang="pt-BR" sz="2200" dirty="0">
                <a:solidFill>
                  <a:srgbClr val="000066"/>
                </a:solidFill>
              </a:rPr>
              <a:t> for </a:t>
            </a:r>
            <a:r>
              <a:rPr lang="pt-BR" sz="2200" dirty="0" err="1">
                <a:solidFill>
                  <a:srgbClr val="000066"/>
                </a:solidFill>
              </a:rPr>
              <a:t>paper</a:t>
            </a:r>
            <a:r>
              <a:rPr lang="pt-BR" sz="2200" dirty="0">
                <a:solidFill>
                  <a:srgbClr val="000066"/>
                </a:solidFill>
              </a:rPr>
              <a:t> </a:t>
            </a:r>
            <a:r>
              <a:rPr lang="pt-BR" sz="2200" dirty="0" err="1">
                <a:solidFill>
                  <a:srgbClr val="000066"/>
                </a:solidFill>
              </a:rPr>
              <a:t>improvement</a:t>
            </a:r>
            <a:r>
              <a:rPr lang="pt-BR" sz="2200" dirty="0">
                <a:solidFill>
                  <a:srgbClr val="000066"/>
                </a:solidFill>
              </a:rPr>
              <a:t>.”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258888" y="3644900"/>
            <a:ext cx="17972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000099"/>
                </a:solidFill>
                <a:latin typeface="Proxima Nova Rg" panose="02000506030000020004" pitchFamily="2" charset="77"/>
                <a:cs typeface="Arial" charset="0"/>
              </a:rPr>
              <a:t>Hyung</a:t>
            </a:r>
            <a:r>
              <a:rPr lang="en-US" dirty="0">
                <a:solidFill>
                  <a:srgbClr val="000099"/>
                </a:solidFill>
                <a:latin typeface="Proxima Nova Rg" panose="02000506030000020004" pitchFamily="2" charset="77"/>
                <a:cs typeface="Arial" charset="0"/>
              </a:rPr>
              <a:t>-In Moon</a:t>
            </a:r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052513"/>
            <a:ext cx="4143375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19925" y="692150"/>
            <a:ext cx="190949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Proxima Nova Rg" panose="02000506030000020004" pitchFamily="2" charset="77"/>
                <a:cs typeface="Calibri"/>
              </a:rPr>
              <a:t>www.jamesyang.com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Proxima Nova Rg" panose="02000506030000020004" pitchFamily="2" charset="77"/>
              <a:cs typeface="Calibri"/>
            </a:endParaRPr>
          </a:p>
        </p:txBody>
      </p:sp>
      <p:pic>
        <p:nvPicPr>
          <p:cNvPr id="471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1944687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11"/>
          <p:cNvSpPr/>
          <p:nvPr/>
        </p:nvSpPr>
        <p:spPr>
          <a:xfrm>
            <a:off x="6588125" y="6488113"/>
            <a:ext cx="237917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000099"/>
                </a:solidFill>
                <a:latin typeface="Proxima Nova Rg" panose="02000506030000020004" pitchFamily="2" charset="77"/>
                <a:cs typeface="Arial" charset="0"/>
              </a:rPr>
              <a:t>fonte</a:t>
            </a:r>
            <a:r>
              <a:rPr lang="en-US" dirty="0">
                <a:solidFill>
                  <a:srgbClr val="000099"/>
                </a:solidFill>
                <a:latin typeface="Proxima Nova Rg" panose="02000506030000020004" pitchFamily="2" charset="77"/>
                <a:cs typeface="Arial" charset="0"/>
              </a:rPr>
              <a:t>: </a:t>
            </a:r>
            <a:r>
              <a:rPr lang="en-US" dirty="0" err="1">
                <a:solidFill>
                  <a:srgbClr val="000099"/>
                </a:solidFill>
                <a:latin typeface="Proxima Nova Rg" panose="02000506030000020004" pitchFamily="2" charset="77"/>
                <a:cs typeface="Arial" charset="0"/>
              </a:rPr>
              <a:t>retractionwatch</a:t>
            </a:r>
            <a:endParaRPr lang="en-US" dirty="0">
              <a:solidFill>
                <a:srgbClr val="000099"/>
              </a:solidFill>
              <a:latin typeface="Proxima Nova Rg" panose="02000506030000020004" pitchFamily="2" charset="7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4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/>
              <a:t>Hwang</a:t>
            </a:r>
            <a:r>
              <a:rPr lang="pt-BR" dirty="0"/>
              <a:t> Woo-</a:t>
            </a:r>
            <a:r>
              <a:rPr lang="pt-BR" dirty="0" err="1"/>
              <a:t>Suk</a:t>
            </a:r>
            <a:r>
              <a:rPr lang="pt-BR" dirty="0"/>
              <a:t> e a clonagem humana </a:t>
            </a:r>
          </a:p>
        </p:txBody>
      </p:sp>
      <p:pic>
        <p:nvPicPr>
          <p:cNvPr id="64514" name="Picture 2" descr="http://www.mwit.ac.th/~t2040115/Ethics/060512_woosuk_vlrg_330a.wid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285875"/>
            <a:ext cx="2700337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14375" y="5715000"/>
            <a:ext cx="2771775" cy="738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000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Clonagem de cachorro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000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(2004)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72063" y="3071813"/>
            <a:ext cx="3571875" cy="428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000" kern="0" dirty="0" err="1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Science</a:t>
            </a:r>
            <a:r>
              <a:rPr lang="pt-BR" sz="2000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, 3008, 1777 (2005)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endParaRPr lang="pt-BR" sz="2000" kern="0" dirty="0">
              <a:solidFill>
                <a:srgbClr val="000066"/>
              </a:solidFill>
              <a:latin typeface="IBM Plex Sans" panose="020B0503050203000203" pitchFamily="34" charset="77"/>
              <a:ea typeface="+mn-ea"/>
              <a:cs typeface="+mn-cs"/>
            </a:endParaRPr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1000125"/>
            <a:ext cx="51625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3533775"/>
            <a:ext cx="43910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/>
              <a:t>Hwang</a:t>
            </a:r>
            <a:r>
              <a:rPr lang="pt-BR" dirty="0"/>
              <a:t> Woo-</a:t>
            </a:r>
            <a:r>
              <a:rPr lang="pt-BR" dirty="0" err="1"/>
              <a:t>Suk</a:t>
            </a:r>
            <a:r>
              <a:rPr lang="pt-BR" dirty="0"/>
              <a:t> e a clonagem humana </a:t>
            </a:r>
          </a:p>
        </p:txBody>
      </p:sp>
      <p:pic>
        <p:nvPicPr>
          <p:cNvPr id="6553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857375"/>
            <a:ext cx="817245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71563"/>
            <a:ext cx="7072312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11" descr="http://stemcellumbilicalcordblood.com/wp-content/uploads/2009/06/hwang-woo-su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3895725"/>
            <a:ext cx="44481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833438"/>
          </a:xfrm>
        </p:spPr>
        <p:txBody>
          <a:bodyPr/>
          <a:lstStyle/>
          <a:p>
            <a:pPr eaLnBrk="1" hangingPunct="1"/>
            <a:r>
              <a:rPr lang="pt-BR" dirty="0"/>
              <a:t>Darwin e a publicação da Origem das Espécies</a:t>
            </a:r>
          </a:p>
        </p:txBody>
      </p:sp>
      <p:pic>
        <p:nvPicPr>
          <p:cNvPr id="57346" name="Picture 2" descr="File:Darwin 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571625"/>
            <a:ext cx="205898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4" descr="File:HMS Beagle by Conrad Marte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214438"/>
            <a:ext cx="40005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tângulo 4"/>
          <p:cNvSpPr>
            <a:spLocks noChangeArrowheads="1"/>
          </p:cNvSpPr>
          <p:nvPr/>
        </p:nvSpPr>
        <p:spPr bwMode="auto">
          <a:xfrm>
            <a:off x="714375" y="4000500"/>
            <a:ext cx="4000500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Viagem do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Beagle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(1831-1836)</a:t>
            </a:r>
          </a:p>
        </p:txBody>
      </p:sp>
      <p:pic>
        <p:nvPicPr>
          <p:cNvPr id="57349" name="Picture 6" descr="http://blog.calgarypubliclibrary.com/blogs/eco_action/darwin%27s%20finch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714875"/>
            <a:ext cx="273685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tângulo 6"/>
          <p:cNvSpPr>
            <a:spLocks noChangeArrowheads="1"/>
          </p:cNvSpPr>
          <p:nvPr/>
        </p:nvSpPr>
        <p:spPr bwMode="auto">
          <a:xfrm>
            <a:off x="3429000" y="6215063"/>
            <a:ext cx="3286125" cy="4000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Tentilhões de Galápagos</a:t>
            </a:r>
          </a:p>
        </p:txBody>
      </p:sp>
      <p:sp>
        <p:nvSpPr>
          <p:cNvPr id="57351" name="Retângulo 7"/>
          <p:cNvSpPr>
            <a:spLocks noChangeArrowheads="1"/>
          </p:cNvSpPr>
          <p:nvPr/>
        </p:nvSpPr>
        <p:spPr bwMode="auto">
          <a:xfrm>
            <a:off x="4929188" y="5000625"/>
            <a:ext cx="2276475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Notas de Darwin</a:t>
            </a:r>
          </a:p>
        </p:txBody>
      </p:sp>
      <p:pic>
        <p:nvPicPr>
          <p:cNvPr id="5735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500188"/>
            <a:ext cx="2071687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Wallace e a teoria da seleção natural</a:t>
            </a:r>
          </a:p>
        </p:txBody>
      </p:sp>
      <p:sp>
        <p:nvSpPr>
          <p:cNvPr id="58370" name="Retângulo 4"/>
          <p:cNvSpPr>
            <a:spLocks noChangeArrowheads="1"/>
          </p:cNvSpPr>
          <p:nvPr/>
        </p:nvSpPr>
        <p:spPr bwMode="auto">
          <a:xfrm>
            <a:off x="827584" y="3741453"/>
            <a:ext cx="316835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A.R. Wallace (1823-1913)</a:t>
            </a:r>
          </a:p>
        </p:txBody>
      </p:sp>
      <p:sp>
        <p:nvSpPr>
          <p:cNvPr id="58371" name="Retângulo 6"/>
          <p:cNvSpPr>
            <a:spLocks noChangeArrowheads="1"/>
          </p:cNvSpPr>
          <p:nvPr/>
        </p:nvSpPr>
        <p:spPr bwMode="auto">
          <a:xfrm>
            <a:off x="2428875" y="6215063"/>
            <a:ext cx="3286125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Peixe no Amazonas</a:t>
            </a:r>
          </a:p>
        </p:txBody>
      </p:sp>
      <p:pic>
        <p:nvPicPr>
          <p:cNvPr id="58372" name="Picture 2" descr="File:Alfred Russel Wall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428750"/>
            <a:ext cx="1905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http://www.nature.com/nature/journal/v419/n6907/images/419561b-i1.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4500563"/>
            <a:ext cx="3071812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1428750"/>
            <a:ext cx="28003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tângulo 11"/>
          <p:cNvSpPr>
            <a:spLocks noChangeArrowheads="1"/>
          </p:cNvSpPr>
          <p:nvPr/>
        </p:nvSpPr>
        <p:spPr bwMode="auto">
          <a:xfrm>
            <a:off x="6215063" y="5357813"/>
            <a:ext cx="2643187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Flor na Indonésia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Darwin, Wallace e a seleção natural</a:t>
            </a:r>
          </a:p>
        </p:txBody>
      </p:sp>
      <p:pic>
        <p:nvPicPr>
          <p:cNvPr id="59394" name="Picture 2" descr="File:Alfred Russel Wall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428750"/>
            <a:ext cx="178593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143000"/>
            <a:ext cx="2071688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eta para a direita 4"/>
          <p:cNvSpPr/>
          <p:nvPr/>
        </p:nvSpPr>
        <p:spPr bwMode="auto">
          <a:xfrm>
            <a:off x="3786188" y="3286125"/>
            <a:ext cx="1571625" cy="357188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sz="1400">
              <a:ea typeface="+mn-ea"/>
              <a:cs typeface="+mn-cs"/>
            </a:endParaRPr>
          </a:p>
        </p:txBody>
      </p:sp>
      <p:sp>
        <p:nvSpPr>
          <p:cNvPr id="59397" name="Retângulo 5"/>
          <p:cNvSpPr>
            <a:spLocks noChangeArrowheads="1"/>
          </p:cNvSpPr>
          <p:nvPr/>
        </p:nvSpPr>
        <p:spPr bwMode="auto">
          <a:xfrm>
            <a:off x="3143250" y="1500188"/>
            <a:ext cx="2857500" cy="1631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“On The Tendency of Varieties to Depart Indefinitely from the Original Type” </a:t>
            </a:r>
          </a:p>
          <a:p>
            <a:r>
              <a:rPr lang="en-US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(June, 1858)</a:t>
            </a:r>
            <a:endParaRPr lang="pt-BR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59398" name="Picture 2" descr="File:Charles Lye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000500"/>
            <a:ext cx="1868488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Retângulo 7"/>
          <p:cNvSpPr>
            <a:spLocks noChangeArrowheads="1"/>
          </p:cNvSpPr>
          <p:nvPr/>
        </p:nvSpPr>
        <p:spPr bwMode="auto">
          <a:xfrm>
            <a:off x="853424" y="6137512"/>
            <a:ext cx="2857500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Charles Lyell, editor</a:t>
            </a:r>
            <a:endParaRPr lang="pt-BR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59400" name="Picture 4" descr="http://upload.wikimedia.org/wikipedia/en/5/57/The_Linnean_Socie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214813"/>
            <a:ext cx="30575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eta para a esquerda e para cima 9"/>
          <p:cNvSpPr/>
          <p:nvPr/>
        </p:nvSpPr>
        <p:spPr bwMode="auto">
          <a:xfrm>
            <a:off x="5929313" y="4000500"/>
            <a:ext cx="357187" cy="1214438"/>
          </a:xfrm>
          <a:prstGeom prst="leftUp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pt-BR" sz="1400" dirty="0">
              <a:solidFill>
                <a:srgbClr val="000066"/>
              </a:solidFill>
              <a:ea typeface="+mn-ea"/>
              <a:cs typeface="+mn-cs"/>
            </a:endParaRPr>
          </a:p>
        </p:txBody>
      </p:sp>
      <p:sp>
        <p:nvSpPr>
          <p:cNvPr id="59402" name="Retângulo 10"/>
          <p:cNvSpPr>
            <a:spLocks noChangeArrowheads="1"/>
          </p:cNvSpPr>
          <p:nvPr/>
        </p:nvSpPr>
        <p:spPr bwMode="auto">
          <a:xfrm>
            <a:off x="6643688" y="4143375"/>
            <a:ext cx="2286000" cy="10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“All my originality will be smashed” </a:t>
            </a:r>
          </a:p>
          <a:p>
            <a:r>
              <a:rPr lang="en-US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(carta a Lyell)</a:t>
            </a:r>
            <a:endParaRPr lang="pt-BR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Quem descobriu o cálculo?</a:t>
            </a:r>
          </a:p>
        </p:txBody>
      </p:sp>
      <p:pic>
        <p:nvPicPr>
          <p:cNvPr id="60418" name="Picture 6" descr="File:GodfreyKneller-IsaacNewton-16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143000"/>
            <a:ext cx="21431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2" descr="File:Gottfried Wilhelm von Leibn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1143000"/>
            <a:ext cx="242887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 descr="\lim_{\Delta x\rightarrow 0}\frac{\Delta y}{\Delta x} = \lim_{\Delta x\rightarrow 0}\frac{f(x + \Delta x)-f(x)}{\Delta x}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53136"/>
            <a:ext cx="35591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3"/>
          <p:cNvSpPr txBox="1">
            <a:spLocks noChangeArrowheads="1"/>
          </p:cNvSpPr>
          <p:nvPr/>
        </p:nvSpPr>
        <p:spPr bwMode="auto">
          <a:xfrm>
            <a:off x="774081" y="5857875"/>
            <a:ext cx="3816424" cy="76200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Newton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propos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o método dos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fluxions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(tangentes) </a:t>
            </a:r>
          </a:p>
        </p:txBody>
      </p:sp>
      <p:pic>
        <p:nvPicPr>
          <p:cNvPr id="604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30" y="4123134"/>
            <a:ext cx="1506963" cy="16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Rectangle 3"/>
          <p:cNvSpPr txBox="1">
            <a:spLocks noChangeArrowheads="1"/>
          </p:cNvSpPr>
          <p:nvPr/>
        </p:nvSpPr>
        <p:spPr bwMode="auto">
          <a:xfrm>
            <a:off x="5072063" y="5857874"/>
            <a:ext cx="3571875" cy="761999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Leibniz propôs o cálculo diferencial (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idéia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de limite)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DNA: Teoria e observações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8742" y="2924944"/>
            <a:ext cx="2524125" cy="283051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1443" name="Rectangle 3"/>
          <p:cNvSpPr txBox="1">
            <a:spLocks noChangeArrowheads="1"/>
          </p:cNvSpPr>
          <p:nvPr/>
        </p:nvSpPr>
        <p:spPr bwMode="auto">
          <a:xfrm>
            <a:off x="2357438" y="5857875"/>
            <a:ext cx="5357812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Hershey e Chase: DNA é o material genético do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virus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T2 (1952)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11560" y="3786188"/>
            <a:ext cx="2664296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sz="2000" kern="0" dirty="0" err="1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Meischer</a:t>
            </a:r>
            <a:r>
              <a:rPr lang="pt-BR" sz="2000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 isolou o DNA (1871)</a:t>
            </a:r>
          </a:p>
        </p:txBody>
      </p:sp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19478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3"/>
          <p:cNvSpPr txBox="1">
            <a:spLocks noChangeArrowheads="1"/>
          </p:cNvSpPr>
          <p:nvPr/>
        </p:nvSpPr>
        <p:spPr bwMode="auto">
          <a:xfrm>
            <a:off x="4572000" y="1057072"/>
            <a:ext cx="4343400" cy="1003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Levene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descobriu a composição (ATCG) mas propôs a estrutura errada (1919)</a:t>
            </a:r>
          </a:p>
        </p:txBody>
      </p:sp>
      <p:pic>
        <p:nvPicPr>
          <p:cNvPr id="6144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159273"/>
            <a:ext cx="271462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Quem descobrirá a estrutura do DNA?</a:t>
            </a:r>
          </a:p>
        </p:txBody>
      </p:sp>
      <p:sp>
        <p:nvSpPr>
          <p:cNvPr id="62466" name="Rectangle 3"/>
          <p:cNvSpPr txBox="1">
            <a:spLocks noChangeArrowheads="1"/>
          </p:cNvSpPr>
          <p:nvPr/>
        </p:nvSpPr>
        <p:spPr bwMode="auto">
          <a:xfrm>
            <a:off x="533400" y="4343400"/>
            <a:ext cx="25908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King´s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College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Londres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(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Wilkings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e Franklin)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514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27432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276600" y="4343400"/>
            <a:ext cx="27432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Cambridge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(Watson e Crick)</a:t>
            </a:r>
          </a:p>
        </p:txBody>
      </p:sp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90600"/>
            <a:ext cx="255587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477000" y="4343400"/>
            <a:ext cx="26670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CALTECH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(Pauling)</a:t>
            </a:r>
          </a:p>
        </p:txBody>
      </p:sp>
      <p:pic>
        <p:nvPicPr>
          <p:cNvPr id="624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92" y="5070654"/>
            <a:ext cx="1224146" cy="17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063636"/>
            <a:ext cx="1486272" cy="17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070654"/>
            <a:ext cx="1408212" cy="17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DNA: Teoria e observações</a:t>
            </a:r>
          </a:p>
        </p:txBody>
      </p:sp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00125"/>
            <a:ext cx="26670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048000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6072188" y="6488113"/>
            <a:ext cx="3071812" cy="369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Imagem atômica do DNA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0063" y="3857625"/>
            <a:ext cx="428625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sz="1600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Watson e Crick constroem modelos de cartolina. 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75000"/>
              <a:defRPr/>
            </a:pPr>
            <a:r>
              <a:rPr lang="pt-BR" sz="1600" kern="0" dirty="0">
                <a:solidFill>
                  <a:srgbClr val="000066"/>
                </a:solidFill>
                <a:latin typeface="IBM Plex Sans" panose="020B0503050203000203" pitchFamily="34" charset="77"/>
                <a:ea typeface="+mn-ea"/>
                <a:cs typeface="+mn-cs"/>
              </a:rPr>
              <a:t>Faltam dados experimentais (1950)</a:t>
            </a:r>
          </a:p>
        </p:txBody>
      </p:sp>
      <p:sp>
        <p:nvSpPr>
          <p:cNvPr id="63496" name="Rectangle 3"/>
          <p:cNvSpPr txBox="1">
            <a:spLocks noChangeArrowheads="1"/>
          </p:cNvSpPr>
          <p:nvPr/>
        </p:nvSpPr>
        <p:spPr bwMode="auto">
          <a:xfrm>
            <a:off x="5724128" y="3097948"/>
            <a:ext cx="3422148" cy="5564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1600" dirty="0">
                <a:solidFill>
                  <a:srgbClr val="000066"/>
                </a:solidFill>
                <a:latin typeface="IBM Plex Sans" panose="020B0503050203000203" pitchFamily="34" charset="77"/>
              </a:rPr>
              <a:t>Watson tem acesso à </a:t>
            </a:r>
            <a:r>
              <a:rPr lang="ja-JP" altLang="pt-BR" sz="1600">
                <a:solidFill>
                  <a:srgbClr val="000066"/>
                </a:solidFill>
                <a:latin typeface="IBM Plex Sans" panose="020B0503050203000203" pitchFamily="34" charset="77"/>
              </a:rPr>
              <a:t>“</a:t>
            </a:r>
            <a:r>
              <a:rPr lang="pt-BR" altLang="ja-JP" sz="1600" dirty="0">
                <a:solidFill>
                  <a:srgbClr val="000066"/>
                </a:solidFill>
                <a:latin typeface="IBM Plex Sans" panose="020B0503050203000203" pitchFamily="34" charset="77"/>
              </a:rPr>
              <a:t>Foto 51</a:t>
            </a:r>
            <a:r>
              <a:rPr lang="ja-JP" altLang="pt-BR" sz="1600">
                <a:solidFill>
                  <a:srgbClr val="000066"/>
                </a:solidFill>
                <a:latin typeface="IBM Plex Sans" panose="020B0503050203000203" pitchFamily="34" charset="77"/>
              </a:rPr>
              <a:t>”</a:t>
            </a:r>
            <a:r>
              <a:rPr lang="pt-BR" altLang="ja-JP" sz="1600" dirty="0">
                <a:solidFill>
                  <a:srgbClr val="000066"/>
                </a:solidFill>
                <a:latin typeface="IBM Plex Sans" panose="020B0503050203000203" pitchFamily="34" charset="77"/>
              </a:rPr>
              <a:t> de </a:t>
            </a:r>
            <a:r>
              <a:rPr lang="pt-BR" altLang="ja-JP" sz="16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Rosalind</a:t>
            </a:r>
            <a:r>
              <a:rPr lang="pt-BR" altLang="ja-JP" sz="1600" dirty="0">
                <a:solidFill>
                  <a:srgbClr val="000066"/>
                </a:solidFill>
                <a:latin typeface="IBM Plex Sans" panose="020B0503050203000203" pitchFamily="34" charset="77"/>
              </a:rPr>
              <a:t> Franklin (1952)</a:t>
            </a:r>
            <a:endParaRPr lang="pt-BR" sz="16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pic>
        <p:nvPicPr>
          <p:cNvPr id="6349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500563"/>
            <a:ext cx="44672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8" name="Retângulo 12"/>
          <p:cNvSpPr>
            <a:spLocks noChangeArrowheads="1"/>
          </p:cNvSpPr>
          <p:nvPr/>
        </p:nvSpPr>
        <p:spPr bwMode="auto">
          <a:xfrm>
            <a:off x="500062" y="6488113"/>
            <a:ext cx="4936034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66"/>
                </a:solidFill>
                <a:latin typeface="IBM Plex Sans" panose="020B0503050203000203" pitchFamily="34" charset="77"/>
              </a:rPr>
              <a:t>Watson and Crick Nature, 171, pp 737-78 (1953)</a:t>
            </a:r>
            <a:endParaRPr lang="pt-BR" sz="16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Ética na Pesquisa Científica</a:t>
            </a:r>
          </a:p>
        </p:txBody>
      </p:sp>
      <p:pic>
        <p:nvPicPr>
          <p:cNvPr id="14338" name="Picture 2" descr="File:Louis Pasteu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57313"/>
            <a:ext cx="221456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 descr="File:Einstein1921 by F Schmutzer 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28625"/>
            <a:ext cx="2500312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 descr="File:GodfreyKneller-IsaacNewton-16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43000"/>
            <a:ext cx="21431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File:JamesDWats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3714750"/>
            <a:ext cx="2374900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119563"/>
            <a:ext cx="2071688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2964656" y="4425494"/>
            <a:ext cx="321468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Conjunto de práticas de ação adotadas pela comunidade científica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É honesto exagerar para publicar?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932450" y="1869282"/>
            <a:ext cx="4906750" cy="183356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pt-BR" sz="1800" dirty="0">
                <a:solidFill>
                  <a:srgbClr val="000066"/>
                </a:solidFill>
                <a:cs typeface="+mn-cs"/>
              </a:rPr>
              <a:t>Cenários para a Amazônia em 2020 segundo </a:t>
            </a:r>
            <a:r>
              <a:rPr lang="pt-BR" sz="1800" dirty="0" err="1">
                <a:solidFill>
                  <a:srgbClr val="000066"/>
                </a:solidFill>
                <a:cs typeface="+mn-cs"/>
              </a:rPr>
              <a:t>Laurance</a:t>
            </a:r>
            <a:r>
              <a:rPr lang="pt-BR" sz="1800" dirty="0">
                <a:solidFill>
                  <a:srgbClr val="000066"/>
                </a:solidFill>
                <a:cs typeface="+mn-cs"/>
              </a:rPr>
              <a:t> et al, 2001</a:t>
            </a:r>
          </a:p>
          <a:p>
            <a:pPr>
              <a:defRPr/>
            </a:pPr>
            <a:endParaRPr lang="pt-BR" sz="1800" dirty="0">
              <a:solidFill>
                <a:srgbClr val="000066"/>
              </a:solidFill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pt-BR" sz="1800" dirty="0">
                <a:solidFill>
                  <a:srgbClr val="000066"/>
                </a:solidFill>
                <a:cs typeface="+mn-cs"/>
              </a:rPr>
              <a:t>Cenário otimista: 28% de desmatamento </a:t>
            </a:r>
          </a:p>
          <a:p>
            <a:pPr>
              <a:buFont typeface="Wingdings" charset="0"/>
              <a:buNone/>
              <a:defRPr/>
            </a:pPr>
            <a:r>
              <a:rPr lang="pt-BR" sz="1800" dirty="0">
                <a:solidFill>
                  <a:srgbClr val="000066"/>
                </a:solidFill>
                <a:cs typeface="+mn-cs"/>
              </a:rPr>
              <a:t>Cenário pessimista: 42% de desmatamento</a:t>
            </a:r>
          </a:p>
        </p:txBody>
      </p:sp>
      <p:pic>
        <p:nvPicPr>
          <p:cNvPr id="47108" name="Picture 4" descr="npo0003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828800"/>
            <a:ext cx="3074988" cy="5029200"/>
          </a:xfrm>
          <a:prstGeom prst="rect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3929063" y="3786188"/>
            <a:ext cx="4910137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pt-BR">
                <a:solidFill>
                  <a:srgbClr val="000066"/>
                </a:solidFill>
                <a:latin typeface="IBM Plex Serif" panose="02060503050406000203" pitchFamily="18" charset="77"/>
                <a:cs typeface="Times New Roman" charset="0"/>
              </a:rPr>
              <a:t>“</a:t>
            </a:r>
            <a:r>
              <a:rPr lang="pt-BR">
                <a:solidFill>
                  <a:srgbClr val="000066"/>
                </a:solidFill>
                <a:latin typeface="IBM Plex Serif" panose="02060503050406000203" pitchFamily="18" charset="77"/>
                <a:cs typeface="Times New Roman" charset="0"/>
              </a:rPr>
              <a:t>We generated two models with realistic but differing assumptions--termed the "optimistic" and "nonoptimistic" scenarios--for the future of the Brazilian Amazon. The models predict the spatial distribution of deforested or heavily degraded land, as well as moderately degraded, lightly degraded, and pristine forests</a:t>
            </a:r>
            <a:r>
              <a:rPr lang="ja-JP" altLang="pt-BR">
                <a:solidFill>
                  <a:srgbClr val="000066"/>
                </a:solidFill>
                <a:latin typeface="IBM Plex Serif" panose="02060503050406000203" pitchFamily="18" charset="77"/>
                <a:cs typeface="Times New Roman" charset="0"/>
              </a:rPr>
              <a:t>”</a:t>
            </a:r>
            <a:r>
              <a:rPr lang="pt-BR">
                <a:solidFill>
                  <a:srgbClr val="000066"/>
                </a:solidFill>
                <a:latin typeface="IBM Plex Serif" panose="02060503050406000203" pitchFamily="18" charset="77"/>
                <a:cs typeface="Times New Roman" charset="0"/>
              </a:rPr>
              <a:t>.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14375" y="1143000"/>
            <a:ext cx="8215313" cy="642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W.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Laurance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et al, </a:t>
            </a:r>
            <a:r>
              <a:rPr lang="ja-JP" altLang="pt-BR" sz="2000">
                <a:solidFill>
                  <a:srgbClr val="000066"/>
                </a:solidFill>
                <a:latin typeface="IBM Plex Sans" panose="020B0503050203000203" pitchFamily="34" charset="77"/>
              </a:rPr>
              <a:t>“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The Future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of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the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Brazilian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Amazon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?</a:t>
            </a:r>
            <a:r>
              <a:rPr lang="ja-JP" altLang="pt-BR" sz="2000">
                <a:solidFill>
                  <a:srgbClr val="000066"/>
                </a:solidFill>
                <a:latin typeface="IBM Plex Sans" panose="020B0503050203000203" pitchFamily="34" charset="77"/>
              </a:rPr>
              <a:t>”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, Science, 2001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 W3" charset="0"/>
                <a:cs typeface="ヒラギノ角ゴ Pro W3" charset="0"/>
              </a:rPr>
              <a:t>The Future of Brazilian Amazonia?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268413"/>
            <a:ext cx="8064574" cy="193198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66"/>
                </a:solidFill>
                <a:ea typeface="+mn-ea"/>
                <a:cs typeface="+mn-cs"/>
              </a:rPr>
              <a:t>Optimistic scenario: 28% of deforestation (1 million km</a:t>
            </a:r>
            <a:r>
              <a:rPr lang="en-US" sz="2000" baseline="30000" dirty="0">
                <a:solidFill>
                  <a:srgbClr val="000066"/>
                </a:solidFill>
                <a:ea typeface="+mn-ea"/>
                <a:cs typeface="+mn-cs"/>
              </a:rPr>
              <a:t>2</a:t>
            </a:r>
            <a:r>
              <a:rPr lang="en-US" sz="2000" dirty="0">
                <a:solidFill>
                  <a:srgbClr val="000066"/>
                </a:solidFill>
                <a:ea typeface="+mn-ea"/>
                <a:cs typeface="+mn-cs"/>
              </a:rPr>
              <a:t>) by 2020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66"/>
                </a:solidFill>
              </a:rPr>
              <a:t>Complete degradation up to 20 km from roads (existing and  projected)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66"/>
                </a:solidFill>
              </a:rPr>
              <a:t>Moderate degradation up to 50 km from roads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66"/>
                </a:solidFill>
              </a:rPr>
              <a:t>Reduced degradation up to 100 km from roads</a:t>
            </a:r>
          </a:p>
          <a:p>
            <a:pPr lvl="1">
              <a:buFont typeface="Wingdings" pitchFamily="2" charset="2"/>
              <a:buNone/>
              <a:defRPr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Wingdings" pitchFamily="2" charset="2"/>
              <a:buChar char="•"/>
              <a:defRPr/>
            </a:pPr>
            <a:endParaRPr lang="en-US" sz="2000" dirty="0">
              <a:solidFill>
                <a:srgbClr val="000066"/>
              </a:solidFill>
              <a:ea typeface="+mn-ea"/>
              <a:cs typeface="+mn-cs"/>
            </a:endParaRPr>
          </a:p>
          <a:p>
            <a:pPr lvl="1">
              <a:buFont typeface="Wingdings" pitchFamily="2" charset="2"/>
              <a:buChar char="–"/>
              <a:defRPr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dirty="0">
              <a:solidFill>
                <a:srgbClr val="000066"/>
              </a:solidFill>
              <a:ea typeface="+mn-ea"/>
              <a:cs typeface="+mn-cs"/>
            </a:endParaRPr>
          </a:p>
          <a:p>
            <a:pPr lvl="1">
              <a:buFont typeface="Wingdings" pitchFamily="2" charset="2"/>
              <a:buChar char="–"/>
              <a:defRPr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dirty="0">
              <a:solidFill>
                <a:srgbClr val="000066"/>
              </a:solidFill>
              <a:ea typeface="+mn-ea"/>
              <a:cs typeface="+mn-cs"/>
            </a:endParaRPr>
          </a:p>
          <a:p>
            <a:pPr lvl="1">
              <a:buFont typeface="Wingdings" pitchFamily="2" charset="2"/>
              <a:buChar char="–"/>
              <a:defRPr/>
            </a:pPr>
            <a:endParaRPr lang="en-US" sz="2000" dirty="0">
              <a:solidFill>
                <a:srgbClr val="000066"/>
              </a:solidFill>
            </a:endParaRPr>
          </a:p>
        </p:txBody>
      </p:sp>
      <p:pic>
        <p:nvPicPr>
          <p:cNvPr id="49156" name="Picture 4" descr="npo0000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3429000"/>
            <a:ext cx="4165600" cy="3181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1363">
                                            <p:bg/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3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AutoShape 7"/>
          <p:cNvSpPr>
            <a:spLocks noChangeArrowheads="1"/>
          </p:cNvSpPr>
          <p:nvPr/>
        </p:nvSpPr>
        <p:spPr bwMode="auto">
          <a:xfrm>
            <a:off x="2355850" y="1400175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6" name="Text Box 10"/>
          <p:cNvSpPr txBox="1">
            <a:spLocks noChangeArrowheads="1"/>
          </p:cNvSpPr>
          <p:nvPr/>
        </p:nvSpPr>
        <p:spPr bwMode="auto">
          <a:xfrm>
            <a:off x="0" y="3738563"/>
            <a:ext cx="381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8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07" name="Text Box 11"/>
          <p:cNvSpPr txBox="1">
            <a:spLocks noChangeArrowheads="1"/>
          </p:cNvSpPr>
          <p:nvPr/>
        </p:nvSpPr>
        <p:spPr bwMode="auto">
          <a:xfrm>
            <a:off x="684213" y="4149725"/>
            <a:ext cx="29787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Laurance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et al., 2001</a:t>
            </a:r>
          </a:p>
          <a:p>
            <a:pPr eaLnBrk="1" hangingPunct="1"/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Cenário otimista (2020) </a:t>
            </a:r>
          </a:p>
        </p:txBody>
      </p:sp>
      <p:sp>
        <p:nvSpPr>
          <p:cNvPr id="72708" name="Rectangle 12"/>
          <p:cNvSpPr>
            <a:spLocks noChangeArrowheads="1"/>
          </p:cNvSpPr>
          <p:nvPr/>
        </p:nvSpPr>
        <p:spPr bwMode="auto">
          <a:xfrm>
            <a:off x="622300" y="4906963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09" name="Text Box 13"/>
          <p:cNvSpPr txBox="1">
            <a:spLocks noChangeArrowheads="1"/>
          </p:cNvSpPr>
          <p:nvPr/>
        </p:nvSpPr>
        <p:spPr bwMode="auto">
          <a:xfrm>
            <a:off x="850900" y="4816475"/>
            <a:ext cx="388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Cerrado e desmatamento</a:t>
            </a:r>
          </a:p>
        </p:txBody>
      </p:sp>
      <p:sp>
        <p:nvSpPr>
          <p:cNvPr id="72710" name="Rectangle 15"/>
          <p:cNvSpPr>
            <a:spLocks noChangeArrowheads="1"/>
          </p:cNvSpPr>
          <p:nvPr/>
        </p:nvSpPr>
        <p:spPr bwMode="auto">
          <a:xfrm>
            <a:off x="619125" y="5481638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847725" y="5391150"/>
            <a:ext cx="388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Degradação moderada</a:t>
            </a:r>
          </a:p>
        </p:txBody>
      </p:sp>
      <p:sp>
        <p:nvSpPr>
          <p:cNvPr id="72712" name="Rectangle 17"/>
          <p:cNvSpPr>
            <a:spLocks noChangeArrowheads="1"/>
          </p:cNvSpPr>
          <p:nvPr/>
        </p:nvSpPr>
        <p:spPr bwMode="auto">
          <a:xfrm>
            <a:off x="644525" y="5972175"/>
            <a:ext cx="2286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13" name="Text Box 18"/>
          <p:cNvSpPr txBox="1">
            <a:spLocks noChangeArrowheads="1"/>
          </p:cNvSpPr>
          <p:nvPr/>
        </p:nvSpPr>
        <p:spPr bwMode="auto">
          <a:xfrm>
            <a:off x="873125" y="5881688"/>
            <a:ext cx="388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Degradação leve</a:t>
            </a:r>
          </a:p>
        </p:txBody>
      </p:sp>
      <p:sp>
        <p:nvSpPr>
          <p:cNvPr id="72714" name="Rectangle 19"/>
          <p:cNvSpPr>
            <a:spLocks noChangeArrowheads="1"/>
          </p:cNvSpPr>
          <p:nvPr/>
        </p:nvSpPr>
        <p:spPr bwMode="auto">
          <a:xfrm>
            <a:off x="641350" y="6421438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15" name="Text Box 20"/>
          <p:cNvSpPr txBox="1">
            <a:spLocks noChangeArrowheads="1"/>
          </p:cNvSpPr>
          <p:nvPr/>
        </p:nvSpPr>
        <p:spPr bwMode="auto">
          <a:xfrm>
            <a:off x="869950" y="6330950"/>
            <a:ext cx="388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Floresta intocada</a:t>
            </a:r>
          </a:p>
        </p:txBody>
      </p:sp>
      <p:pic>
        <p:nvPicPr>
          <p:cNvPr id="26" name="Picture 4" descr="npo0000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1196975"/>
            <a:ext cx="3838575" cy="2930525"/>
          </a:xfrm>
          <a:prstGeom prst="rect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72717" name="Picture 7" descr="Tapate_Amare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1196975"/>
            <a:ext cx="3830637" cy="295275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8" name="Rectangle 2"/>
          <p:cNvSpPr txBox="1">
            <a:spLocks noChangeArrowheads="1"/>
          </p:cNvSpPr>
          <p:nvPr/>
        </p:nvSpPr>
        <p:spPr bwMode="auto">
          <a:xfrm>
            <a:off x="684213" y="404813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r>
              <a:rPr lang="en-US" sz="2800" b="1" dirty="0" err="1">
                <a:solidFill>
                  <a:srgbClr val="003366"/>
                </a:solidFill>
                <a:latin typeface="IBM Plex Sans SemiBold" panose="020B0503050203000203" pitchFamily="34" charset="77"/>
              </a:rPr>
              <a:t>Cenário</a:t>
            </a:r>
            <a:r>
              <a:rPr lang="en-US" sz="2800" b="1" dirty="0">
                <a:solidFill>
                  <a:srgbClr val="003366"/>
                </a:solidFill>
                <a:latin typeface="IBM Plex Sans SemiBold" panose="020B0503050203000203" pitchFamily="34" charset="77"/>
              </a:rPr>
              <a:t> de </a:t>
            </a:r>
            <a:r>
              <a:rPr lang="en-US" sz="2800" b="1" dirty="0" err="1">
                <a:solidFill>
                  <a:srgbClr val="003366"/>
                </a:solidFill>
                <a:latin typeface="IBM Plex Sans SemiBold" panose="020B0503050203000203" pitchFamily="34" charset="77"/>
              </a:rPr>
              <a:t>catástrofe</a:t>
            </a:r>
            <a:r>
              <a:rPr lang="en-US" sz="2800" b="1" dirty="0">
                <a:solidFill>
                  <a:srgbClr val="003366"/>
                </a:solidFill>
                <a:latin typeface="IBM Plex Sans SemiBold" panose="020B0503050203000203" pitchFamily="34" charset="77"/>
              </a:rPr>
              <a:t> e </a:t>
            </a:r>
            <a:r>
              <a:rPr lang="en-US" sz="2800" b="1" dirty="0" err="1">
                <a:solidFill>
                  <a:srgbClr val="003366"/>
                </a:solidFill>
                <a:latin typeface="IBM Plex Sans SemiBold" panose="020B0503050203000203" pitchFamily="34" charset="77"/>
              </a:rPr>
              <a:t>realidade</a:t>
            </a:r>
            <a:r>
              <a:rPr lang="en-US" sz="2800" b="1" dirty="0">
                <a:solidFill>
                  <a:srgbClr val="003366"/>
                </a:solidFill>
                <a:latin typeface="IBM Plex Sans SemiBold" panose="020B0503050203000203" pitchFamily="34" charset="77"/>
              </a:rPr>
              <a:t> </a:t>
            </a:r>
            <a:r>
              <a:rPr lang="en-US" sz="2800" b="1" dirty="0" err="1">
                <a:solidFill>
                  <a:srgbClr val="003366"/>
                </a:solidFill>
                <a:latin typeface="IBM Plex Sans SemiBold" panose="020B0503050203000203" pitchFamily="34" charset="77"/>
              </a:rPr>
              <a:t>observada</a:t>
            </a:r>
            <a:r>
              <a:rPr lang="en-US" sz="2800" b="1" dirty="0">
                <a:solidFill>
                  <a:srgbClr val="003366"/>
                </a:solidFill>
                <a:latin typeface="IBM Plex Sans SemiBold" panose="020B0503050203000203" pitchFamily="34" charset="77"/>
              </a:rPr>
              <a:t>...</a:t>
            </a:r>
          </a:p>
        </p:txBody>
      </p:sp>
      <p:sp>
        <p:nvSpPr>
          <p:cNvPr id="72719" name="Text Box 11"/>
          <p:cNvSpPr txBox="1">
            <a:spLocks noChangeArrowheads="1"/>
          </p:cNvSpPr>
          <p:nvPr/>
        </p:nvSpPr>
        <p:spPr bwMode="auto">
          <a:xfrm>
            <a:off x="5000625" y="4214813"/>
            <a:ext cx="4083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Dado real do INPE (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Prodes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, 2008)</a:t>
            </a:r>
          </a:p>
        </p:txBody>
      </p:sp>
      <p:sp>
        <p:nvSpPr>
          <p:cNvPr id="72720" name="Rectangle 12"/>
          <p:cNvSpPr>
            <a:spLocks noChangeArrowheads="1"/>
          </p:cNvSpPr>
          <p:nvPr/>
        </p:nvSpPr>
        <p:spPr bwMode="auto">
          <a:xfrm>
            <a:off x="4848225" y="474345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21" name="Text Box 13"/>
          <p:cNvSpPr txBox="1">
            <a:spLocks noChangeArrowheads="1"/>
          </p:cNvSpPr>
          <p:nvPr/>
        </p:nvSpPr>
        <p:spPr bwMode="auto">
          <a:xfrm>
            <a:off x="5076825" y="4652963"/>
            <a:ext cx="3886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Savannas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, non-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forested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areas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, 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deforested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or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heavely</a:t>
            </a:r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</a:t>
            </a:r>
            <a:r>
              <a:rPr lang="pt-BR" sz="18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degrated</a:t>
            </a:r>
            <a:endParaRPr lang="pt-BR" sz="18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22" name="Rectangle 17"/>
          <p:cNvSpPr>
            <a:spLocks noChangeArrowheads="1"/>
          </p:cNvSpPr>
          <p:nvPr/>
        </p:nvSpPr>
        <p:spPr bwMode="auto">
          <a:xfrm>
            <a:off x="4862513" y="5581650"/>
            <a:ext cx="2286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23" name="Text Box 18"/>
          <p:cNvSpPr txBox="1">
            <a:spLocks noChangeArrowheads="1"/>
          </p:cNvSpPr>
          <p:nvPr/>
        </p:nvSpPr>
        <p:spPr bwMode="auto">
          <a:xfrm>
            <a:off x="5148263" y="5510213"/>
            <a:ext cx="388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Desmatamento</a:t>
            </a:r>
          </a:p>
        </p:txBody>
      </p:sp>
      <p:sp>
        <p:nvSpPr>
          <p:cNvPr id="72724" name="Rectangle 19"/>
          <p:cNvSpPr>
            <a:spLocks noChangeArrowheads="1"/>
          </p:cNvSpPr>
          <p:nvPr/>
        </p:nvSpPr>
        <p:spPr bwMode="auto">
          <a:xfrm>
            <a:off x="4867275" y="6257925"/>
            <a:ext cx="228600" cy="228600"/>
          </a:xfrm>
          <a:prstGeom prst="rect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2725" name="Text Box 20"/>
          <p:cNvSpPr txBox="1">
            <a:spLocks noChangeArrowheads="1"/>
          </p:cNvSpPr>
          <p:nvPr/>
        </p:nvSpPr>
        <p:spPr bwMode="auto">
          <a:xfrm>
            <a:off x="5095875" y="6167438"/>
            <a:ext cx="388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1800" dirty="0">
                <a:solidFill>
                  <a:srgbClr val="000066"/>
                </a:solidFill>
                <a:latin typeface="IBM Plex Sans" panose="020B0503050203000203" pitchFamily="34" charset="77"/>
              </a:rPr>
              <a:t> Floresta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AutoShape 7"/>
          <p:cNvSpPr>
            <a:spLocks noChangeArrowheads="1"/>
          </p:cNvSpPr>
          <p:nvPr/>
        </p:nvSpPr>
        <p:spPr bwMode="auto">
          <a:xfrm>
            <a:off x="2355850" y="1400175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4" name="Text Box 10"/>
          <p:cNvSpPr txBox="1">
            <a:spLocks noChangeArrowheads="1"/>
          </p:cNvSpPr>
          <p:nvPr/>
        </p:nvSpPr>
        <p:spPr bwMode="auto">
          <a:xfrm>
            <a:off x="0" y="3738563"/>
            <a:ext cx="381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800" dirty="0">
              <a:solidFill>
                <a:srgbClr val="000066"/>
              </a:solidFill>
              <a:latin typeface="IBM Plex Sans" panose="020B0503050203000203" pitchFamily="34" charset="77"/>
            </a:endParaRPr>
          </a:p>
        </p:txBody>
      </p:sp>
      <p:sp>
        <p:nvSpPr>
          <p:cNvPr id="74755" name="Text Box 11"/>
          <p:cNvSpPr txBox="1">
            <a:spLocks noChangeArrowheads="1"/>
          </p:cNvSpPr>
          <p:nvPr/>
        </p:nvSpPr>
        <p:spPr bwMode="auto">
          <a:xfrm>
            <a:off x="539750" y="4149725"/>
            <a:ext cx="29787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Laurance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 et al., 2001</a:t>
            </a:r>
          </a:p>
          <a:p>
            <a:pPr eaLnBrk="1" hangingPunct="1"/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Cenário otimista (2020) </a:t>
            </a:r>
          </a:p>
        </p:txBody>
      </p:sp>
      <p:pic>
        <p:nvPicPr>
          <p:cNvPr id="26" name="Picture 4" descr="npo0000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052513"/>
            <a:ext cx="3865562" cy="2952750"/>
          </a:xfrm>
          <a:prstGeom prst="rect">
            <a:avLst/>
          </a:prstGeom>
          <a:noFill/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74757" name="Picture 7" descr="Tapate_Amare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052513"/>
            <a:ext cx="3852862" cy="2970212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758" name="Rectangle 2"/>
          <p:cNvSpPr txBox="1">
            <a:spLocks noChangeArrowheads="1"/>
          </p:cNvSpPr>
          <p:nvPr/>
        </p:nvSpPr>
        <p:spPr bwMode="auto">
          <a:xfrm>
            <a:off x="755650" y="404813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r>
              <a:rPr lang="en-US" sz="2800" dirty="0" err="1">
                <a:solidFill>
                  <a:srgbClr val="003366"/>
                </a:solidFill>
                <a:latin typeface="IBM Plex Sans" panose="020B0503050203000203" pitchFamily="34" charset="77"/>
              </a:rPr>
              <a:t>Cenário</a:t>
            </a:r>
            <a:r>
              <a:rPr lang="en-US" sz="2800" dirty="0">
                <a:solidFill>
                  <a:srgbClr val="003366"/>
                </a:solidFill>
                <a:latin typeface="IBM Plex Sans" panose="020B0503050203000203" pitchFamily="34" charset="77"/>
              </a:rPr>
              <a:t> de </a:t>
            </a:r>
            <a:r>
              <a:rPr lang="en-US" sz="2800" dirty="0" err="1">
                <a:solidFill>
                  <a:srgbClr val="003366"/>
                </a:solidFill>
                <a:latin typeface="IBM Plex Sans" panose="020B0503050203000203" pitchFamily="34" charset="77"/>
              </a:rPr>
              <a:t>catástrofe</a:t>
            </a:r>
            <a:r>
              <a:rPr lang="en-US" sz="2800" dirty="0">
                <a:solidFill>
                  <a:srgbClr val="003366"/>
                </a:solidFill>
                <a:latin typeface="IBM Plex Sans" panose="020B0503050203000203" pitchFamily="34" charset="77"/>
              </a:rPr>
              <a:t> e </a:t>
            </a:r>
            <a:r>
              <a:rPr lang="en-US" sz="2800" dirty="0" err="1">
                <a:solidFill>
                  <a:srgbClr val="003366"/>
                </a:solidFill>
                <a:latin typeface="IBM Plex Sans" panose="020B0503050203000203" pitchFamily="34" charset="77"/>
              </a:rPr>
              <a:t>realidade</a:t>
            </a:r>
            <a:r>
              <a:rPr lang="en-US" sz="2800" dirty="0">
                <a:solidFill>
                  <a:srgbClr val="003366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 err="1">
                <a:solidFill>
                  <a:srgbClr val="003366"/>
                </a:solidFill>
                <a:latin typeface="IBM Plex Sans" panose="020B0503050203000203" pitchFamily="34" charset="77"/>
              </a:rPr>
              <a:t>observada</a:t>
            </a:r>
            <a:r>
              <a:rPr lang="en-US" sz="2800" dirty="0">
                <a:solidFill>
                  <a:srgbClr val="003366"/>
                </a:solidFill>
                <a:latin typeface="IBM Plex Sans" panose="020B0503050203000203" pitchFamily="34" charset="77"/>
              </a:rPr>
              <a:t>...</a:t>
            </a:r>
          </a:p>
        </p:txBody>
      </p:sp>
      <p:sp>
        <p:nvSpPr>
          <p:cNvPr id="74759" name="Text Box 11"/>
          <p:cNvSpPr txBox="1">
            <a:spLocks noChangeArrowheads="1"/>
          </p:cNvSpPr>
          <p:nvPr/>
        </p:nvSpPr>
        <p:spPr bwMode="auto">
          <a:xfrm>
            <a:off x="5003800" y="4292600"/>
            <a:ext cx="4083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Dado real do INPE (</a:t>
            </a:r>
            <a:r>
              <a:rPr lang="pt-BR" sz="2000" dirty="0" err="1">
                <a:solidFill>
                  <a:srgbClr val="000066"/>
                </a:solidFill>
                <a:latin typeface="IBM Plex Sans" panose="020B0503050203000203" pitchFamily="34" charset="77"/>
              </a:rPr>
              <a:t>Prodes</a:t>
            </a: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, 2008)</a:t>
            </a:r>
          </a:p>
        </p:txBody>
      </p:sp>
      <p:sp>
        <p:nvSpPr>
          <p:cNvPr id="74760" name="Seta para a direita 38"/>
          <p:cNvSpPr>
            <a:spLocks noChangeArrowheads="1"/>
          </p:cNvSpPr>
          <p:nvPr/>
        </p:nvSpPr>
        <p:spPr bwMode="auto">
          <a:xfrm>
            <a:off x="928688" y="2000250"/>
            <a:ext cx="428625" cy="357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/>
          </a:p>
        </p:txBody>
      </p:sp>
      <p:sp>
        <p:nvSpPr>
          <p:cNvPr id="74761" name="Seta para a direita 39"/>
          <p:cNvSpPr>
            <a:spLocks noChangeArrowheads="1"/>
          </p:cNvSpPr>
          <p:nvPr/>
        </p:nvSpPr>
        <p:spPr bwMode="auto">
          <a:xfrm>
            <a:off x="5786438" y="2214563"/>
            <a:ext cx="428625" cy="3571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11188" y="4868863"/>
            <a:ext cx="3286125" cy="785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pt-BR" sz="2000" kern="0" dirty="0">
                <a:solidFill>
                  <a:srgbClr val="700000"/>
                </a:solidFill>
                <a:latin typeface="IBM Plex Sans" panose="020B0503050203000203" pitchFamily="34" charset="77"/>
                <a:ea typeface="+mn-ea"/>
                <a:cs typeface="+mn-cs"/>
              </a:rPr>
              <a:t>Cerca de 1 milhão de km2 desmatados em 2020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003800" y="4941888"/>
            <a:ext cx="3286125" cy="785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Cerca de 500 mil km2 desmatados até 2009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1357313" y="6072188"/>
            <a:ext cx="6429375" cy="7858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Para que o cenário otimista de Laurence acontecesse, seria preciso desmatar 50 mil km2 por ano de 2010 a 2020!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Resumo: A ética científica é amoral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14813" y="1714500"/>
            <a:ext cx="2571750" cy="10715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Siga as regras da ética científica para conseguir publicar </a:t>
            </a:r>
          </a:p>
        </p:txBody>
      </p:sp>
      <p:sp>
        <p:nvSpPr>
          <p:cNvPr id="60422" name="Seta para a direita 6"/>
          <p:cNvSpPr>
            <a:spLocks noChangeArrowheads="1"/>
          </p:cNvSpPr>
          <p:nvPr/>
        </p:nvSpPr>
        <p:spPr bwMode="auto">
          <a:xfrm>
            <a:off x="4429125" y="2928938"/>
            <a:ext cx="2143125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sz="140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107530" y="4071938"/>
            <a:ext cx="4786313" cy="249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Não tenha ilusões: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1. Ciência é atividade competitiva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2. Os limites da ética científica são fluidos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3. Há muita gente desonesta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...procure manter-se íntegro mesmo assim!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endParaRPr lang="pt-BR" sz="2000" dirty="0">
              <a:solidFill>
                <a:srgbClr val="700000"/>
              </a:solidFill>
              <a:latin typeface="IBM Plex Sans" panose="020B0503050203000203" pitchFamily="34" charset="77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 </a:t>
            </a:r>
          </a:p>
        </p:txBody>
      </p:sp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28750"/>
            <a:ext cx="33147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1071563"/>
            <a:ext cx="21907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11" descr="http://www.nature.com/scitable/content/ne0000/ne0000/ne0000/ne0000/3151150/gentleman_and_scientis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929063"/>
            <a:ext cx="2247900" cy="2638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Resumo: A ética científica é amoral</a:t>
            </a:r>
          </a:p>
        </p:txBody>
      </p:sp>
      <p:pic>
        <p:nvPicPr>
          <p:cNvPr id="8089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928688"/>
            <a:ext cx="20002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14813" y="1714500"/>
            <a:ext cx="2857500" cy="128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000066"/>
                </a:solidFill>
                <a:latin typeface="IBM Plex Sans" panose="020B0503050203000203" pitchFamily="34" charset="77"/>
              </a:rPr>
              <a:t>Conheça as regras e os limites da ética científica e não tenha ilusões  </a:t>
            </a:r>
          </a:p>
        </p:txBody>
      </p:sp>
      <p:pic>
        <p:nvPicPr>
          <p:cNvPr id="80900" name="Picture 2" descr="http://www.rtoddking.com/images/chinawin2005/050201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9363"/>
            <a:ext cx="357187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Seta para a direita 6"/>
          <p:cNvSpPr>
            <a:spLocks noChangeArrowheads="1"/>
          </p:cNvSpPr>
          <p:nvPr/>
        </p:nvSpPr>
        <p:spPr bwMode="auto">
          <a:xfrm>
            <a:off x="4572000" y="3000375"/>
            <a:ext cx="2143125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/>
          </a:p>
        </p:txBody>
      </p:sp>
      <p:pic>
        <p:nvPicPr>
          <p:cNvPr id="80902" name="Imagem 7" descr="darw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071938"/>
            <a:ext cx="1785937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500313" y="4643438"/>
            <a:ext cx="4214812" cy="1428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Fazer Ciência não lhe fará ser uma pessoa melhor...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pt-BR" sz="2000" dirty="0">
                <a:solidFill>
                  <a:srgbClr val="700000"/>
                </a:solidFill>
                <a:latin typeface="IBM Plex Sans" panose="020B0503050203000203" pitchFamily="34" charset="77"/>
              </a:rPr>
              <a:t>...mas mesmo assim você poderá ser feliz, se souber como agir!</a:t>
            </a:r>
          </a:p>
        </p:txBody>
      </p:sp>
      <p:pic>
        <p:nvPicPr>
          <p:cNvPr id="8090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4214813"/>
            <a:ext cx="2290762" cy="2143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ítulo 1"/>
          <p:cNvSpPr>
            <a:spLocks noGrp="1"/>
          </p:cNvSpPr>
          <p:nvPr>
            <p:ph type="title"/>
          </p:nvPr>
        </p:nvSpPr>
        <p:spPr>
          <a:xfrm>
            <a:off x="683568" y="416378"/>
            <a:ext cx="8153400" cy="762000"/>
          </a:xfrm>
        </p:spPr>
        <p:txBody>
          <a:bodyPr/>
          <a:lstStyle/>
          <a:p>
            <a:pPr eaLnBrk="1" hangingPunct="1"/>
            <a:r>
              <a:rPr lang="pt-BR" dirty="0"/>
              <a:t>Quem define as práticas coletivamente aceitas?</a:t>
            </a: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285875"/>
            <a:ext cx="4027488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35781" y="5265838"/>
            <a:ext cx="4429125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A comunidade científica é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auto-referente</a:t>
            </a:r>
            <a:r>
              <a:rPr lang="pt-BR" sz="2200" dirty="0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 e </a:t>
            </a:r>
            <a:r>
              <a:rPr lang="pt-BR" sz="2200" dirty="0" err="1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auto-regulada</a:t>
            </a:r>
            <a:endParaRPr lang="pt-BR" sz="2200" dirty="0">
              <a:solidFill>
                <a:srgbClr val="000066"/>
              </a:solidFill>
              <a:latin typeface="Proxima Nova Rg" panose="02000506030000020004" pitchFamily="2" charset="77"/>
              <a:cs typeface="Arial" charset="0"/>
            </a:endParaRPr>
          </a:p>
        </p:txBody>
      </p:sp>
      <p:pic>
        <p:nvPicPr>
          <p:cNvPr id="39940" name="Picture 7" descr="http://www.onu.edu.ua/pub/epf/epf_const/t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4357688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Ética da comunidade científica: princípios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14375" y="1857375"/>
            <a:ext cx="5286375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700000"/>
                </a:solidFill>
                <a:latin typeface="Proxima Nova Rg" panose="02000506030000020004" pitchFamily="2" charset="77"/>
                <a:cs typeface="Arial" charset="0"/>
              </a:rPr>
              <a:t>Primazia: 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quem publica o primeiro artigo sobre o tema, tem o crédito da descoberta (ou da invenção)</a:t>
            </a:r>
          </a:p>
          <a:p>
            <a:pPr>
              <a:defRPr/>
            </a:pPr>
            <a:endParaRPr lang="pt-BR" sz="2400" dirty="0">
              <a:solidFill>
                <a:srgbClr val="000066"/>
              </a:solidFill>
              <a:latin typeface="Proxima Nova Rg" panose="02000506030000020004" pitchFamily="2" charset="77"/>
              <a:cs typeface="Arial" charset="0"/>
            </a:endParaRPr>
          </a:p>
          <a:p>
            <a:pPr>
              <a:defRPr/>
            </a:pPr>
            <a:r>
              <a:rPr lang="pt-BR" sz="2400" dirty="0">
                <a:solidFill>
                  <a:srgbClr val="700000"/>
                </a:solidFill>
                <a:latin typeface="Proxima Nova Rg" panose="02000506030000020004" pitchFamily="2" charset="77"/>
                <a:cs typeface="Arial" charset="0"/>
              </a:rPr>
              <a:t>Avanço do conhecimento: 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todo artigo científico deve conter um resultado inédito e relevante para a Ciência</a:t>
            </a:r>
          </a:p>
          <a:p>
            <a:pPr>
              <a:defRPr/>
            </a:pPr>
            <a:endParaRPr lang="pt-BR" sz="2400" dirty="0">
              <a:solidFill>
                <a:srgbClr val="000066"/>
              </a:solidFill>
              <a:latin typeface="Proxima Nova Rg" panose="02000506030000020004" pitchFamily="2" charset="77"/>
              <a:cs typeface="Arial" charset="0"/>
            </a:endParaRPr>
          </a:p>
          <a:p>
            <a:pPr>
              <a:defRPr/>
            </a:pPr>
            <a:r>
              <a:rPr lang="pt-BR" sz="2400" dirty="0">
                <a:solidFill>
                  <a:srgbClr val="700000"/>
                </a:solidFill>
                <a:latin typeface="Proxima Nova Rg" panose="02000506030000020004" pitchFamily="2" charset="77"/>
                <a:cs typeface="Arial" charset="0"/>
              </a:rPr>
              <a:t>Reprodutibilidade: 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Arial" charset="0"/>
              </a:rPr>
              <a:t>todo experimento publicado deve ser replicável por outrem</a:t>
            </a:r>
          </a:p>
        </p:txBody>
      </p:sp>
      <p:pic>
        <p:nvPicPr>
          <p:cNvPr id="40963" name="Picture 2" descr="http://www.ligo.org/science/GW-Overview/images/princip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1500188"/>
            <a:ext cx="302577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ítulo 1"/>
          <p:cNvSpPr>
            <a:spLocks noGrp="1"/>
          </p:cNvSpPr>
          <p:nvPr>
            <p:ph type="title"/>
          </p:nvPr>
        </p:nvSpPr>
        <p:spPr>
          <a:xfrm>
            <a:off x="685800" y="548680"/>
            <a:ext cx="8458200" cy="762000"/>
          </a:xfrm>
        </p:spPr>
        <p:txBody>
          <a:bodyPr/>
          <a:lstStyle/>
          <a:p>
            <a:r>
              <a:rPr lang="pt-BR" dirty="0"/>
              <a:t>Ética da comunidade científica: revisão por pares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500188"/>
            <a:ext cx="680402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por pares</a:t>
            </a:r>
          </a:p>
        </p:txBody>
      </p:sp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857625"/>
            <a:ext cx="4181475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tângulo 6"/>
          <p:cNvSpPr>
            <a:spLocks noChangeArrowheads="1"/>
          </p:cNvSpPr>
          <p:nvPr/>
        </p:nvSpPr>
        <p:spPr bwMode="auto">
          <a:xfrm>
            <a:off x="755576" y="1268760"/>
            <a:ext cx="371475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Artigo recebido pelo editor</a:t>
            </a:r>
          </a:p>
        </p:txBody>
      </p:sp>
      <p:sp>
        <p:nvSpPr>
          <p:cNvPr id="44036" name="Retângulo 7"/>
          <p:cNvSpPr>
            <a:spLocks noChangeArrowheads="1"/>
          </p:cNvSpPr>
          <p:nvPr/>
        </p:nvSpPr>
        <p:spPr bwMode="auto">
          <a:xfrm>
            <a:off x="755576" y="2483198"/>
            <a:ext cx="371475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Enviado para revisores externos</a:t>
            </a:r>
          </a:p>
        </p:txBody>
      </p:sp>
      <p:sp>
        <p:nvSpPr>
          <p:cNvPr id="44037" name="Retângulo 8"/>
          <p:cNvSpPr>
            <a:spLocks noChangeArrowheads="1"/>
          </p:cNvSpPr>
          <p:nvPr/>
        </p:nvSpPr>
        <p:spPr bwMode="auto">
          <a:xfrm>
            <a:off x="755576" y="3697635"/>
            <a:ext cx="371475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Recomendações dos revisores</a:t>
            </a:r>
          </a:p>
        </p:txBody>
      </p:sp>
      <p:sp>
        <p:nvSpPr>
          <p:cNvPr id="44038" name="Retângulo 9"/>
          <p:cNvSpPr>
            <a:spLocks noChangeArrowheads="1"/>
          </p:cNvSpPr>
          <p:nvPr/>
        </p:nvSpPr>
        <p:spPr bwMode="auto">
          <a:xfrm>
            <a:off x="755576" y="4769198"/>
            <a:ext cx="371475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Nova revisão </a:t>
            </a:r>
          </a:p>
        </p:txBody>
      </p:sp>
      <p:sp>
        <p:nvSpPr>
          <p:cNvPr id="44039" name="Retângulo 10"/>
          <p:cNvSpPr>
            <a:spLocks noChangeArrowheads="1"/>
          </p:cNvSpPr>
          <p:nvPr/>
        </p:nvSpPr>
        <p:spPr bwMode="auto">
          <a:xfrm>
            <a:off x="755576" y="5983635"/>
            <a:ext cx="371475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pt-BR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Publicação</a:t>
            </a:r>
          </a:p>
        </p:txBody>
      </p:sp>
      <p:sp>
        <p:nvSpPr>
          <p:cNvPr id="44040" name="Seta para baixo 8"/>
          <p:cNvSpPr>
            <a:spLocks noChangeArrowheads="1"/>
          </p:cNvSpPr>
          <p:nvPr/>
        </p:nvSpPr>
        <p:spPr bwMode="auto">
          <a:xfrm>
            <a:off x="2290689" y="1983135"/>
            <a:ext cx="285750" cy="3571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 dirty="0">
              <a:latin typeface="Proxima Nova Rg" panose="02000506030000020004" pitchFamily="2" charset="77"/>
            </a:endParaRPr>
          </a:p>
        </p:txBody>
      </p:sp>
      <p:sp>
        <p:nvSpPr>
          <p:cNvPr id="44041" name="Seta para baixo 9"/>
          <p:cNvSpPr>
            <a:spLocks noChangeArrowheads="1"/>
          </p:cNvSpPr>
          <p:nvPr/>
        </p:nvSpPr>
        <p:spPr bwMode="auto">
          <a:xfrm>
            <a:off x="2290689" y="3197573"/>
            <a:ext cx="285750" cy="3571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 dirty="0">
              <a:latin typeface="Proxima Nova Rg" panose="02000506030000020004" pitchFamily="2" charset="77"/>
            </a:endParaRPr>
          </a:p>
        </p:txBody>
      </p:sp>
      <p:sp>
        <p:nvSpPr>
          <p:cNvPr id="44042" name="Seta para baixo 10"/>
          <p:cNvSpPr>
            <a:spLocks noChangeArrowheads="1"/>
          </p:cNvSpPr>
          <p:nvPr/>
        </p:nvSpPr>
        <p:spPr bwMode="auto">
          <a:xfrm>
            <a:off x="2290689" y="4340573"/>
            <a:ext cx="285750" cy="3571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 dirty="0">
              <a:latin typeface="Proxima Nova Rg" panose="02000506030000020004" pitchFamily="2" charset="77"/>
            </a:endParaRPr>
          </a:p>
        </p:txBody>
      </p:sp>
      <p:sp>
        <p:nvSpPr>
          <p:cNvPr id="44043" name="Seta para baixo 11"/>
          <p:cNvSpPr>
            <a:spLocks noChangeArrowheads="1"/>
          </p:cNvSpPr>
          <p:nvPr/>
        </p:nvSpPr>
        <p:spPr bwMode="auto">
          <a:xfrm>
            <a:off x="2290689" y="5483573"/>
            <a:ext cx="285750" cy="3571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 dirty="0">
              <a:latin typeface="Proxima Nova Rg" panose="02000506030000020004" pitchFamily="2" charset="77"/>
            </a:endParaRPr>
          </a:p>
        </p:txBody>
      </p:sp>
      <p:pic>
        <p:nvPicPr>
          <p:cNvPr id="44044" name="Picture 10" descr="http://www.ntk.umu.se/doktorand/files/images/IMG_0549_6_1.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642938"/>
            <a:ext cx="4330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5" name="Seta para baixo 13"/>
          <p:cNvSpPr>
            <a:spLocks noChangeArrowheads="1"/>
          </p:cNvSpPr>
          <p:nvPr/>
        </p:nvSpPr>
        <p:spPr bwMode="auto">
          <a:xfrm>
            <a:off x="6786563" y="3214688"/>
            <a:ext cx="285750" cy="500062"/>
          </a:xfrm>
          <a:prstGeom prst="downArrow">
            <a:avLst>
              <a:gd name="adj1" fmla="val 50000"/>
              <a:gd name="adj2" fmla="val 49996"/>
            </a:avLst>
          </a:prstGeom>
          <a:solidFill>
            <a:srgbClr val="B8BA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400" dirty="0">
              <a:latin typeface="Proxima Nova Rg" panose="02000506030000020004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Proxima Nova Lt" panose="02000506030000020004" pitchFamily="2" charset="77"/>
              </a:rPr>
              <a:t>As evidências são preocupantes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96752"/>
            <a:ext cx="3810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37909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83568" y="2420888"/>
            <a:ext cx="43434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ja-JP" altLang="pt-BR" sz="24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“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É difícil encontrar boa ciência em artigos mal escritos</a:t>
            </a:r>
            <a:r>
              <a:rPr lang="ja-JP" altLang="pt-BR" sz="24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”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</a:p>
          <a:p>
            <a:pPr>
              <a:defRPr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Joan Bennett (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ed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, 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Mycology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 )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7584" y="4653136"/>
            <a:ext cx="7848600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ja-JP" altLang="pt-BR" sz="24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“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Todos os artigos escritos em inglês ruim são rejeitados no processo de 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peer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 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review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 porque o conhecimento não pode ser compreendido no nível requerido para a publicação.</a:t>
            </a:r>
            <a:r>
              <a:rPr lang="ja-JP" altLang="pt-BR" sz="240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”</a:t>
            </a:r>
            <a:endParaRPr lang="pt-BR" sz="2400" dirty="0">
              <a:solidFill>
                <a:srgbClr val="000066"/>
              </a:solidFill>
              <a:latin typeface="Proxima Nova Rg" panose="02000506030000020004" pitchFamily="2" charset="77"/>
              <a:cs typeface="Times New Roman" charset="0"/>
            </a:endParaRPr>
          </a:p>
          <a:p>
            <a:pPr>
              <a:defRPr/>
            </a:pP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Robert 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McMeeking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(editor, 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Journal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of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Applied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 </a:t>
            </a:r>
            <a:r>
              <a:rPr lang="pt-BR" sz="2400" dirty="0" err="1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Mechanics</a:t>
            </a:r>
            <a:r>
              <a:rPr lang="pt-BR" sz="2400" dirty="0">
                <a:solidFill>
                  <a:srgbClr val="000066"/>
                </a:solidFill>
                <a:latin typeface="Proxima Nova Rg" panose="02000506030000020004" pitchFamily="2" charset="77"/>
                <a:cs typeface="Times New Rom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699984"/>
      </p:ext>
    </p:extLst>
  </p:cSld>
  <p:clrMapOvr>
    <a:masterClrMapping/>
  </p:clrMapOvr>
</p:sld>
</file>

<file path=ppt/theme/theme1.xml><?xml version="1.0" encoding="utf-8"?>
<a:theme xmlns:a="http://schemas.openxmlformats.org/drawingml/2006/main" name="2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ZapfHumnst BT"/>
        <a:ea typeface=""/>
        <a:cs typeface=""/>
      </a:majorFont>
      <a:minorFont>
        <a:latin typeface="Humnst777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modelo_apres</Template>
  <TotalTime>6646</TotalTime>
  <Words>1544</Words>
  <Application>Microsoft Macintosh PowerPoint</Application>
  <PresentationFormat>On-screen Show (4:3)</PresentationFormat>
  <Paragraphs>213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Proxima Nova Lt</vt:lpstr>
      <vt:lpstr>IBM Plex Sans</vt:lpstr>
      <vt:lpstr>Proxima Nova Rg</vt:lpstr>
      <vt:lpstr>Calibri</vt:lpstr>
      <vt:lpstr>Wingdings</vt:lpstr>
      <vt:lpstr>ZapfHumnst BT</vt:lpstr>
      <vt:lpstr>IBM Plex Serif</vt:lpstr>
      <vt:lpstr>IBM Plex Sans Medium</vt:lpstr>
      <vt:lpstr>IBM Plex Sans SemiBold</vt:lpstr>
      <vt:lpstr>ヒラギノ角ゴ Pro W3</vt:lpstr>
      <vt:lpstr>Arial</vt:lpstr>
      <vt:lpstr>2_Pixel</vt:lpstr>
      <vt:lpstr>Como preparar teses e artigos científicos?</vt:lpstr>
      <vt:lpstr>O que fazer para terminar uma tese?</vt:lpstr>
      <vt:lpstr>O que fazer para terminar uma tese?</vt:lpstr>
      <vt:lpstr>Ética na Pesquisa Científica</vt:lpstr>
      <vt:lpstr>Quem define as práticas coletivamente aceitas?</vt:lpstr>
      <vt:lpstr>Ética da comunidade científica: princípios</vt:lpstr>
      <vt:lpstr>Ética da comunidade científica: revisão por pares</vt:lpstr>
      <vt:lpstr>Revisão por pares</vt:lpstr>
      <vt:lpstr>As evidências são preocupantes</vt:lpstr>
      <vt:lpstr>Escrever em Inglês não basta...</vt:lpstr>
      <vt:lpstr>Qual o problema dos artigos ruins?</vt:lpstr>
      <vt:lpstr>Fases da Pesquisa</vt:lpstr>
      <vt:lpstr>O princípio básico da pós-graduação</vt:lpstr>
      <vt:lpstr>Desenvolvimento da Tese </vt:lpstr>
      <vt:lpstr>Escrever uma tese é como esculpir</vt:lpstr>
      <vt:lpstr>Uma escultura é um exercício de cortar  </vt:lpstr>
      <vt:lpstr>Escultura: coesão e clareza</vt:lpstr>
      <vt:lpstr>O Método científico na prática</vt:lpstr>
      <vt:lpstr>Escrita em espiral</vt:lpstr>
      <vt:lpstr>1. Introdução</vt:lpstr>
      <vt:lpstr>2. Hipótese + Métodos</vt:lpstr>
      <vt:lpstr>3. Resultados (estudos de caso)</vt:lpstr>
      <vt:lpstr>4. Discussão</vt:lpstr>
      <vt:lpstr>PowerPoint Presentation</vt:lpstr>
      <vt:lpstr>Subjetividade</vt:lpstr>
      <vt:lpstr>Preconceito </vt:lpstr>
      <vt:lpstr>O que você faria?</vt:lpstr>
      <vt:lpstr>PowerPoint Presentation</vt:lpstr>
      <vt:lpstr>Problemas com revisão pelos pares</vt:lpstr>
      <vt:lpstr>O sonho de todo autor</vt:lpstr>
      <vt:lpstr>Hwang Woo-Suk e a clonagem humana </vt:lpstr>
      <vt:lpstr>Hwang Woo-Suk e a clonagem humana </vt:lpstr>
      <vt:lpstr>Darwin e a publicação da Origem das Espécies</vt:lpstr>
      <vt:lpstr>Wallace e a teoria da seleção natural</vt:lpstr>
      <vt:lpstr>Darwin, Wallace e a seleção natural</vt:lpstr>
      <vt:lpstr>Quem descobriu o cálculo?</vt:lpstr>
      <vt:lpstr>DNA: Teoria e observações</vt:lpstr>
      <vt:lpstr>Quem descobrirá a estrutura do DNA?</vt:lpstr>
      <vt:lpstr>DNA: Teoria e observações</vt:lpstr>
      <vt:lpstr>É honesto exagerar para publicar?</vt:lpstr>
      <vt:lpstr>The Future of Brazilian Amazonia?</vt:lpstr>
      <vt:lpstr>PowerPoint Presentation</vt:lpstr>
      <vt:lpstr>PowerPoint Presentation</vt:lpstr>
      <vt:lpstr>Resumo: A ética científica é amoral</vt:lpstr>
      <vt:lpstr>Resumo: A ética científica é amoral</vt:lpstr>
    </vt:vector>
  </TitlesOfParts>
  <Company>INPE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Metodologia de Pesquisa</dc:title>
  <dc:creator>Gilberto Camara</dc:creator>
  <cp:lastModifiedBy>Gilberto Camara</cp:lastModifiedBy>
  <cp:revision>293</cp:revision>
  <dcterms:created xsi:type="dcterms:W3CDTF">2001-04-03T17:07:46Z</dcterms:created>
  <dcterms:modified xsi:type="dcterms:W3CDTF">2025-03-13T21:25:53Z</dcterms:modified>
</cp:coreProperties>
</file>